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8"/>
  </p:notesMasterIdLst>
  <p:sldIdLst>
    <p:sldId id="448" r:id="rId2"/>
    <p:sldId id="451" r:id="rId3"/>
    <p:sldId id="471" r:id="rId4"/>
    <p:sldId id="472" r:id="rId5"/>
    <p:sldId id="473" r:id="rId6"/>
    <p:sldId id="474" r:id="rId7"/>
    <p:sldId id="476" r:id="rId8"/>
    <p:sldId id="477" r:id="rId9"/>
    <p:sldId id="475" r:id="rId10"/>
    <p:sldId id="478" r:id="rId11"/>
    <p:sldId id="479" r:id="rId12"/>
    <p:sldId id="480" r:id="rId13"/>
    <p:sldId id="481" r:id="rId14"/>
    <p:sldId id="482" r:id="rId15"/>
    <p:sldId id="485" r:id="rId16"/>
    <p:sldId id="460" r:id="rId17"/>
    <p:sldId id="483" r:id="rId18"/>
    <p:sldId id="484" r:id="rId19"/>
    <p:sldId id="486" r:id="rId20"/>
    <p:sldId id="487" r:id="rId21"/>
    <p:sldId id="488" r:id="rId22"/>
    <p:sldId id="489" r:id="rId23"/>
    <p:sldId id="490" r:id="rId24"/>
    <p:sldId id="492" r:id="rId25"/>
    <p:sldId id="491" r:id="rId26"/>
    <p:sldId id="493" r:id="rId27"/>
    <p:sldId id="494" r:id="rId28"/>
    <p:sldId id="257" r:id="rId29"/>
    <p:sldId id="497" r:id="rId30"/>
    <p:sldId id="498" r:id="rId31"/>
    <p:sldId id="499" r:id="rId32"/>
    <p:sldId id="500" r:id="rId33"/>
    <p:sldId id="501" r:id="rId34"/>
    <p:sldId id="502" r:id="rId35"/>
    <p:sldId id="503" r:id="rId36"/>
    <p:sldId id="464" r:id="rId3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Designformatvorlage 1 - Akz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86"/>
    <p:restoredTop sz="75779" autoAdjust="0"/>
  </p:normalViewPr>
  <p:slideViewPr>
    <p:cSldViewPr snapToGrid="0">
      <p:cViewPr varScale="1">
        <p:scale>
          <a:sx n="84" d="100"/>
          <a:sy n="84" d="100"/>
        </p:scale>
        <p:origin x="194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147" d="100"/>
          <a:sy n="147" d="100"/>
        </p:scale>
        <p:origin x="1384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AC30C-7B07-504A-A784-464477B2A991}" type="datetimeFigureOut">
              <a:rPr lang="de-DE" smtClean="0"/>
              <a:t>19.05.2026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302A40-BF0A-B146-899C-03AA0991E0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1636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1" indent="-342900">
              <a:lnSpc>
                <a:spcPct val="90000"/>
              </a:lnSpc>
              <a:buClr>
                <a:srgbClr val="FE0000"/>
              </a:buClr>
              <a:defRPr/>
            </a:pPr>
            <a:r>
              <a:rPr lang="de-CH" sz="1400" b="1" dirty="0"/>
              <a:t>Empfehlung der Lehrperson</a:t>
            </a:r>
            <a:endParaRPr lang="de-CH" sz="1400" dirty="0"/>
          </a:p>
          <a:p>
            <a:pPr marL="358775" lvl="1" indent="-358775">
              <a:lnSpc>
                <a:spcPct val="90000"/>
              </a:lnSpc>
              <a:buClr>
                <a:srgbClr val="FE0000"/>
              </a:buClr>
              <a:buNone/>
              <a:defRPr/>
            </a:pPr>
            <a:r>
              <a:rPr lang="de-CH" sz="1200" dirty="0"/>
              <a:t>      nach einheitlichen kantonalen Grundlagen zuhanden der Schulleiterkonferenz</a:t>
            </a:r>
            <a:endParaRPr lang="de-CH" sz="1200" i="1" dirty="0">
              <a:solidFill>
                <a:srgbClr val="FF0000"/>
              </a:solidFill>
            </a:endParaRPr>
          </a:p>
          <a:p>
            <a:pPr marL="0" lvl="1" indent="0">
              <a:lnSpc>
                <a:spcPct val="90000"/>
              </a:lnSpc>
              <a:buClr>
                <a:srgbClr val="FE0000"/>
              </a:buClr>
              <a:buNone/>
              <a:defRPr/>
            </a:pPr>
            <a:endParaRPr lang="de-CH" sz="1200" dirty="0"/>
          </a:p>
          <a:p>
            <a:pPr marL="342900" lvl="1" indent="-342900">
              <a:lnSpc>
                <a:spcPct val="90000"/>
              </a:lnSpc>
              <a:buClr>
                <a:srgbClr val="FE0000"/>
              </a:buClr>
              <a:defRPr/>
            </a:pPr>
            <a:r>
              <a:rPr lang="de-CH" sz="1400" b="1" dirty="0"/>
              <a:t>Koordination des Übertritts durch die Schulen Zuchwil</a:t>
            </a:r>
          </a:p>
          <a:p>
            <a:pPr marL="358775" lvl="1" indent="0">
              <a:lnSpc>
                <a:spcPct val="90000"/>
              </a:lnSpc>
              <a:buClr>
                <a:srgbClr val="FE0000"/>
              </a:buClr>
              <a:buNone/>
              <a:defRPr/>
            </a:pPr>
            <a:r>
              <a:rPr lang="de-CH" sz="1200" dirty="0"/>
              <a:t>Austausch unter Lehrpersonen über </a:t>
            </a:r>
            <a:r>
              <a:rPr lang="de-CH" sz="1200" dirty="0" err="1"/>
              <a:t>SchülerInnenleistungen</a:t>
            </a:r>
            <a:r>
              <a:rPr lang="de-CH" sz="1200" dirty="0"/>
              <a:t> mit Koordinator und Notenkonferenz im März 2025</a:t>
            </a:r>
          </a:p>
          <a:p>
            <a:pPr marL="0" lvl="1" indent="0">
              <a:lnSpc>
                <a:spcPct val="90000"/>
              </a:lnSpc>
              <a:buClr>
                <a:srgbClr val="FE0000"/>
              </a:buClr>
              <a:buNone/>
              <a:defRPr/>
            </a:pPr>
            <a:endParaRPr lang="de-CH" sz="1400" dirty="0"/>
          </a:p>
          <a:p>
            <a:pPr marL="342900" lvl="1" indent="-342900">
              <a:lnSpc>
                <a:spcPct val="90000"/>
              </a:lnSpc>
              <a:buClr>
                <a:srgbClr val="FE0000"/>
              </a:buClr>
              <a:defRPr/>
            </a:pPr>
            <a:r>
              <a:rPr lang="de-CH" sz="1400" b="1" dirty="0"/>
              <a:t>Miteinbezug der Erziehungsberechtigten und Schüler/innen</a:t>
            </a:r>
          </a:p>
          <a:p>
            <a:pPr marL="342900" lvl="1" indent="-342900">
              <a:lnSpc>
                <a:spcPct val="90000"/>
              </a:lnSpc>
              <a:buClr>
                <a:srgbClr val="FE0000"/>
              </a:buClr>
              <a:defRPr/>
            </a:pPr>
            <a:r>
              <a:rPr lang="de-CH" sz="1200" dirty="0"/>
              <a:t>5. Klasse Standortgespräche 1</a:t>
            </a:r>
          </a:p>
          <a:p>
            <a:pPr marL="342900" lvl="1" indent="-342900">
              <a:lnSpc>
                <a:spcPct val="90000"/>
              </a:lnSpc>
              <a:buClr>
                <a:srgbClr val="FE0000"/>
              </a:buClr>
              <a:defRPr/>
            </a:pPr>
            <a:r>
              <a:rPr lang="de-CH" sz="1200" dirty="0"/>
              <a:t>6. Klasse Standortgespräch 2</a:t>
            </a:r>
          </a:p>
          <a:p>
            <a:pPr marL="342900" lvl="1" indent="-342900">
              <a:lnSpc>
                <a:spcPct val="90000"/>
              </a:lnSpc>
              <a:buClr>
                <a:srgbClr val="FE0000"/>
              </a:buClr>
              <a:defRPr/>
            </a:pPr>
            <a:r>
              <a:rPr lang="de-CH" sz="1200" dirty="0"/>
              <a:t>Übertrittsgespräch</a:t>
            </a:r>
          </a:p>
          <a:p>
            <a:pPr marL="0" lvl="1" indent="0">
              <a:lnSpc>
                <a:spcPct val="90000"/>
              </a:lnSpc>
              <a:buClr>
                <a:srgbClr val="FE0000"/>
              </a:buClr>
              <a:buNone/>
              <a:defRPr/>
            </a:pPr>
            <a:endParaRPr lang="de-CH" sz="1400" dirty="0"/>
          </a:p>
          <a:p>
            <a:pPr marL="342900" lvl="1" indent="-342900">
              <a:lnSpc>
                <a:spcPct val="90000"/>
              </a:lnSpc>
              <a:buClr>
                <a:srgbClr val="FE0000"/>
              </a:buClr>
              <a:defRPr/>
            </a:pPr>
            <a:r>
              <a:rPr lang="de-CH" sz="1400" b="1" dirty="0"/>
              <a:t>Kantonale Kontrollprüfung </a:t>
            </a:r>
          </a:p>
          <a:p>
            <a:pPr marL="342900" lvl="1" indent="-342900">
              <a:lnSpc>
                <a:spcPct val="90000"/>
              </a:lnSpc>
              <a:buClr>
                <a:srgbClr val="FE0000"/>
              </a:buClr>
              <a:defRPr/>
            </a:pPr>
            <a:r>
              <a:rPr lang="de-CH" sz="1400" dirty="0"/>
              <a:t>Bei Unsicherheit oder Uneinigkeit</a:t>
            </a:r>
            <a:endParaRPr lang="de-DE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8014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07FA14-4E3C-DE58-2F28-748CCFE42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D193FC1-E81D-9EE2-C398-D3B889359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67774AA-2233-71E9-FD8F-2679BDC69E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98613D5-8DA1-AB90-CE88-6A3A9D0597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8411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b="1" dirty="0"/>
              <a:t>Fachliche Leistungen</a:t>
            </a:r>
          </a:p>
          <a:p>
            <a:pPr eaLnBrk="1" hangingPunct="1">
              <a:spcBef>
                <a:spcPct val="0"/>
              </a:spcBef>
            </a:pPr>
            <a:r>
              <a:rPr lang="de-CH" altLang="de-DE" sz="1200" b="0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Bilanzierend</a:t>
            </a:r>
            <a:r>
              <a:rPr lang="de-CH" altLang="de-DE" sz="1200" b="1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: </a:t>
            </a:r>
            <a:r>
              <a:rPr lang="de-CH" altLang="de-DE" sz="1200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Wo steht der Schüler /  die Schülerin?</a:t>
            </a:r>
          </a:p>
          <a:p>
            <a:pPr eaLnBrk="1" hangingPunct="1"/>
            <a:endParaRPr lang="de-DE" b="1" dirty="0"/>
          </a:p>
          <a:p>
            <a:pPr eaLnBrk="1" hangingPunct="1">
              <a:spcBef>
                <a:spcPct val="0"/>
              </a:spcBef>
            </a:pPr>
            <a:r>
              <a:rPr lang="de-CH" altLang="de-DE" sz="1200" b="1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Leistungen und </a:t>
            </a:r>
            <a:r>
              <a:rPr lang="de-CH" altLang="de-DE" sz="1200" b="1" i="0" dirty="0" err="1">
                <a:solidFill>
                  <a:schemeClr val="tx1"/>
                </a:solidFill>
                <a:latin typeface="+mn-lt"/>
                <a:sym typeface="Helvetica" pitchFamily="34" charset="0"/>
              </a:rPr>
              <a:t>Leistungsentwickung</a:t>
            </a:r>
            <a:r>
              <a:rPr lang="de-CH" altLang="de-DE" sz="1200" b="1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 in allen Fächern</a:t>
            </a:r>
          </a:p>
          <a:p>
            <a:pPr eaLnBrk="1" hangingPunct="1">
              <a:spcBef>
                <a:spcPct val="0"/>
              </a:spcBef>
            </a:pPr>
            <a:r>
              <a:rPr lang="de-CH" altLang="de-DE" sz="1200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Wie entwickeln sich die Leistungen des Schülers / der Schülerin. Was sind die Potentiale?</a:t>
            </a:r>
          </a:p>
          <a:p>
            <a:pPr eaLnBrk="1" hangingPunct="1"/>
            <a:endParaRPr lang="de-DE" b="1" dirty="0"/>
          </a:p>
          <a:p>
            <a:pPr eaLnBrk="1" hangingPunct="1">
              <a:spcBef>
                <a:spcPct val="0"/>
              </a:spcBef>
            </a:pPr>
            <a:r>
              <a:rPr lang="de-CH" altLang="de-DE" sz="1200" b="1" i="0" dirty="0" err="1">
                <a:solidFill>
                  <a:schemeClr val="tx1"/>
                </a:solidFill>
                <a:latin typeface="+mn-lt"/>
                <a:sym typeface="Helvetica" pitchFamily="34" charset="0"/>
              </a:rPr>
              <a:t>Arbeits-und</a:t>
            </a:r>
            <a:r>
              <a:rPr lang="de-CH" altLang="de-DE" sz="1200" b="1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 Lernverhalten bezogen auf die Anforderungsprofile Sek B, E, P</a:t>
            </a:r>
          </a:p>
          <a:p>
            <a:pPr eaLnBrk="1" hangingPunct="1">
              <a:spcBef>
                <a:spcPct val="0"/>
              </a:spcBef>
            </a:pPr>
            <a:r>
              <a:rPr lang="de-CH" altLang="de-DE" sz="1200" b="1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Prognose: </a:t>
            </a:r>
            <a:r>
              <a:rPr lang="de-CH" altLang="de-DE" sz="1200" i="0" dirty="0">
                <a:solidFill>
                  <a:schemeClr val="tx1"/>
                </a:solidFill>
                <a:latin typeface="+mn-lt"/>
                <a:sym typeface="Helvetica" pitchFamily="34" charset="0"/>
              </a:rPr>
              <a:t>Was wird eine gute Passung in der Sek I sein?</a:t>
            </a: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83221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4C48EF-593A-D781-C92C-7DE764326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4B6F7E6-C191-0E4E-B640-5749BDC243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1CCD425-A07E-D9BF-E315-F2C302760E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sz="1200" b="1" kern="1200" dirty="0">
                <a:ea typeface="ヒラギノ角ゴ ProN W3" pitchFamily="-84" charset="-128"/>
              </a:rPr>
              <a:t>Wichtig</a:t>
            </a:r>
            <a:r>
              <a:rPr lang="de-CH" sz="1200" kern="1200" dirty="0">
                <a:ea typeface="ヒラギノ角ゴ ProN W3" pitchFamily="-84" charset="-128"/>
              </a:rPr>
              <a:t>: Die Notengebung erfolgt nicht nach einer mathematischen Berechnung (Durchschnitt), sonder</a:t>
            </a:r>
            <a:r>
              <a:rPr lang="de-CH" sz="1200" dirty="0">
                <a:ea typeface="ヒラギノ角ゴ ProN W3" pitchFamily="-84" charset="-128"/>
              </a:rPr>
              <a:t>n anhand der professionellen Einschätzung und Beurteilung der Klassenlehrperson.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CH" sz="1200" kern="1200" dirty="0">
              <a:ea typeface="ヒラギノ角ゴ ProN W3" pitchFamily="-84" charset="-12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sz="1200" kern="1200" dirty="0">
                <a:ea typeface="ヒラギノ角ゴ ProN W3" pitchFamily="-84" charset="-128"/>
              </a:rPr>
              <a:t>Es geht um eine Gesamtbeurteilung!</a:t>
            </a:r>
          </a:p>
          <a:p>
            <a:pPr eaLnBrk="1" hangingPunct="1"/>
            <a:endParaRPr lang="de-DE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altLang="de-DE" sz="1200" b="1" i="0" dirty="0">
                <a:solidFill>
                  <a:schemeClr val="tx1"/>
                </a:solidFill>
              </a:rPr>
              <a:t>Lernzielkontrollen</a:t>
            </a:r>
            <a:r>
              <a:rPr lang="de-CH" altLang="de-DE" sz="1200" i="0" dirty="0">
                <a:solidFill>
                  <a:schemeClr val="tx1"/>
                </a:solidFill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altLang="de-DE" sz="1200" i="0" dirty="0">
                <a:solidFill>
                  <a:schemeClr val="tx1"/>
                </a:solidFill>
              </a:rPr>
              <a:t>schriftliche, mündliche, praktische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CH" sz="1200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sz="1200" b="1" i="0" kern="1200" dirty="0">
                <a:solidFill>
                  <a:schemeClr val="tx1"/>
                </a:solidFill>
                <a:ea typeface="ヒラギノ角ゴ ProN W3" pitchFamily="-84" charset="-128"/>
              </a:rPr>
              <a:t>Produktebeurteilungen</a:t>
            </a:r>
            <a:r>
              <a:rPr lang="de-CH" sz="1200" i="0" kern="1200" dirty="0">
                <a:solidFill>
                  <a:schemeClr val="tx1"/>
                </a:solidFill>
                <a:ea typeface="ヒラギノ角ゴ ProN W3" pitchFamily="-84" charset="-128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sz="1200" i="0" kern="1200" dirty="0">
                <a:solidFill>
                  <a:schemeClr val="tx1"/>
                </a:solidFill>
                <a:ea typeface="ヒラギノ角ゴ ProN W3" pitchFamily="-84" charset="-128"/>
              </a:rPr>
              <a:t>Texte, Vorträge, Plakate, Zeichnungen,  Werkgegenstände, Dokumentationen, Berichte, Präsentationen, 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CH" sz="1200" b="1" kern="1200" dirty="0">
              <a:ea typeface="ヒラギノ角ゴ ProN W3" pitchFamily="-84" charset="-12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sz="1200" b="1" kern="1200" dirty="0">
                <a:ea typeface="ヒラギノ角ゴ ProN W3" pitchFamily="-84" charset="-128"/>
              </a:rPr>
              <a:t>Beurteilungen von Lernprozessen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sz="1200" i="0" kern="1200" dirty="0">
                <a:solidFill>
                  <a:schemeClr val="tx1"/>
                </a:solidFill>
                <a:ea typeface="ヒラギノ角ゴ ProN W3" pitchFamily="-84" charset="-128"/>
              </a:rPr>
              <a:t>Lerngesprächen, lernwirksame Korrektur von Fehlern, Beobachtungen und Notizen zu den Lernprozessen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CH" sz="1200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pPr eaLnBrk="1" hangingPunct="1"/>
            <a:r>
              <a:rPr lang="de-DE" b="0" dirty="0"/>
              <a:t>Am Schluss der Beobachtungsphase wird bilanziert. Es entsteht eine Note (halbe Noten)</a:t>
            </a:r>
            <a:endParaRPr lang="de-DE" dirty="0"/>
          </a:p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4CF096A-299D-F460-320B-3E6D187DCB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3420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sz="1200" kern="1200" dirty="0">
                <a:ea typeface="ヒラギノ角ゴ ProN W3" pitchFamily="-84" charset="-128"/>
              </a:rPr>
              <a:t>Eine Abweichung von den Notenwerten ist möglich durch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200" kern="1200" dirty="0">
                <a:ea typeface="ヒラギノ角ゴ ProN W3" pitchFamily="-84" charset="-128"/>
              </a:rPr>
              <a:t>die </a:t>
            </a:r>
            <a:r>
              <a:rPr lang="de-CH" sz="1200" b="1" kern="1200" dirty="0">
                <a:ea typeface="ヒラギノ角ゴ ProN W3" pitchFamily="-84" charset="-128"/>
              </a:rPr>
              <a:t>Leistungen in den weiteren Fächern </a:t>
            </a:r>
            <a:r>
              <a:rPr lang="de-CH" sz="1200" b="0" kern="1200" dirty="0">
                <a:ea typeface="ヒラギノ角ゴ ProN W3" pitchFamily="-84" charset="-128"/>
              </a:rPr>
              <a:t>(Französisch, Englisch, Werken, Gestalten, Turnen, Musik, …)</a:t>
            </a:r>
            <a:endParaRPr lang="de-CH" sz="1200" b="1" kern="1200" dirty="0">
              <a:ea typeface="ヒラギノ角ゴ ProN W3" pitchFamily="-84" charset="-128"/>
            </a:endParaRP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200" kern="1200" dirty="0">
                <a:ea typeface="ヒラギノ角ゴ ProN W3" pitchFamily="-84" charset="-128"/>
              </a:rPr>
              <a:t>der </a:t>
            </a:r>
            <a:r>
              <a:rPr lang="de-CH" sz="1200" b="1" kern="1200" dirty="0">
                <a:ea typeface="ヒラギノ角ゴ ProN W3" pitchFamily="-84" charset="-128"/>
              </a:rPr>
              <a:t>Leistungsentwicklung in allen Fächern</a:t>
            </a:r>
          </a:p>
          <a:p>
            <a:pPr marL="171450" marR="0" lvl="0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200" kern="1200" dirty="0">
                <a:ea typeface="ヒラギノ角ゴ ProN W3" pitchFamily="-84" charset="-128"/>
              </a:rPr>
              <a:t>die </a:t>
            </a:r>
            <a:r>
              <a:rPr lang="de-CH" sz="1200" b="1" kern="1200" dirty="0">
                <a:ea typeface="ヒラギノ角ゴ ProN W3" pitchFamily="-84" charset="-128"/>
              </a:rPr>
              <a:t>Gesamteinschätzung des Arbeits- und Lernverhaltens</a:t>
            </a:r>
            <a:endParaRPr lang="de-DE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2637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B3BF9-009A-F010-AB85-A1972B7A7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F7BB3EC-8BEB-16A8-6AAD-D52B5633DE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054B57E-C518-3D11-C586-2C97A2D2A6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CH" altLang="de-DE" sz="1200" i="0" dirty="0">
                <a:solidFill>
                  <a:schemeClr val="tx1"/>
                </a:solidFill>
              </a:rPr>
              <a:t>Die </a:t>
            </a:r>
            <a:r>
              <a:rPr lang="de-CH" sz="1200" i="0" kern="1200" dirty="0">
                <a:solidFill>
                  <a:schemeClr val="tx1"/>
                </a:solidFill>
                <a:ea typeface="ヒラギノ角ゴ ProN W3" pitchFamily="-84" charset="-128"/>
              </a:rPr>
              <a:t>Klassenlehrperson bespricht die Situation mit den Eltern und dem Kind.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de-CH" sz="1200" kern="1200" dirty="0">
              <a:ea typeface="ヒラギノ角ゴ ProN W3" pitchFamily="-84" charset="-128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CH" sz="1200" kern="1200" dirty="0">
                <a:ea typeface="ヒラギノ角ゴ ProN W3" pitchFamily="-84" charset="-128"/>
              </a:rPr>
              <a:t>Alle speziellen Fälle müssen schriftlich begründet sein.</a:t>
            </a:r>
            <a:endParaRPr lang="de-CH" sz="1200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de-CH" sz="1200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CH" sz="1200" i="0" kern="1200" dirty="0">
                <a:solidFill>
                  <a:schemeClr val="tx1"/>
                </a:solidFill>
                <a:ea typeface="ヒラギノ角ゴ ProN W3" pitchFamily="-84" charset="-128"/>
              </a:rPr>
              <a:t>Die Schulleitungskonferenz fällt abschliessend den Entscheid</a:t>
            </a:r>
            <a:r>
              <a:rPr lang="de-CH" sz="1200" kern="1200" dirty="0">
                <a:ea typeface="ヒラギノ角ゴ ProN W3" pitchFamily="-84" charset="-128"/>
              </a:rPr>
              <a:t>, ob in speziellen Fällen von den zuteilenden Notenwerten für die Sek E (ab 4,6) und Sek P (ab 5,2) abgewichen wird.</a:t>
            </a:r>
            <a:endParaRPr lang="de-CH" sz="1200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ADC24E5-6D04-0FBD-D530-F95D55CE6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14514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4E029-721B-4F16-1D00-A1F1B38DF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6106C95-EFA8-98D8-677F-A9B1A6CDF4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5BEB0FB-FDE5-5CC3-0DBD-5C587D15EB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spcBef>
                <a:spcPts val="400"/>
              </a:spcBef>
              <a:spcAft>
                <a:spcPts val="400"/>
              </a:spcAft>
              <a:buNone/>
              <a:defRPr/>
            </a:pPr>
            <a:r>
              <a:rPr lang="de-CH" dirty="0"/>
              <a:t>Die Eltern sind mit der Übertrittsempfehlung </a:t>
            </a:r>
            <a:r>
              <a:rPr lang="de-CH" b="1" dirty="0"/>
              <a:t>nicht</a:t>
            </a:r>
            <a:r>
              <a:rPr lang="de-CH" dirty="0"/>
              <a:t> einverstanden.</a:t>
            </a:r>
          </a:p>
          <a:p>
            <a:pPr marL="0" indent="0">
              <a:spcBef>
                <a:spcPts val="400"/>
              </a:spcBef>
              <a:spcAft>
                <a:spcPts val="400"/>
              </a:spcAft>
              <a:buNone/>
              <a:defRPr/>
            </a:pPr>
            <a:r>
              <a:rPr lang="de-CH" dirty="0">
                <a:sym typeface="Wingdings" panose="05000000000000000000" pitchFamily="2" charset="2"/>
              </a:rPr>
              <a:t> Möglichkeit der </a:t>
            </a:r>
            <a:r>
              <a:rPr lang="de-CH" dirty="0"/>
              <a:t>Kontrollprüfung</a:t>
            </a:r>
          </a:p>
          <a:p>
            <a:pPr marL="0" indent="0">
              <a:spcBef>
                <a:spcPts val="400"/>
              </a:spcBef>
              <a:spcAft>
                <a:spcPts val="400"/>
              </a:spcAft>
              <a:buNone/>
              <a:defRPr/>
            </a:pPr>
            <a:endParaRPr lang="de-CH" i="0" dirty="0">
              <a:solidFill>
                <a:schemeClr val="tx1"/>
              </a:solidFill>
            </a:endParaRP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/>
            </a:pPr>
            <a:r>
              <a:rPr lang="de-CH" dirty="0"/>
              <a:t>je eine Prüfung in Deutsch und in Mathematik (2 x 90 Min)</a:t>
            </a: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/>
            </a:pPr>
            <a:r>
              <a:rPr lang="de-CH" i="0" dirty="0">
                <a:solidFill>
                  <a:schemeClr val="tx1"/>
                </a:solidFill>
              </a:rPr>
              <a:t>vor den Frühlingsferien</a:t>
            </a: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/>
            </a:pPr>
            <a:r>
              <a:rPr lang="de-CH" i="0" dirty="0" err="1">
                <a:solidFill>
                  <a:schemeClr val="tx1"/>
                </a:solidFill>
              </a:rPr>
              <a:t>Zuchwiler</a:t>
            </a:r>
            <a:r>
              <a:rPr lang="de-CH" i="0" dirty="0">
                <a:solidFill>
                  <a:schemeClr val="tx1"/>
                </a:solidFill>
              </a:rPr>
              <a:t> Schülerinnen und Schüler in Solothurn</a:t>
            </a: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/>
            </a:pPr>
            <a:r>
              <a:rPr lang="de-CH" i="0" dirty="0">
                <a:solidFill>
                  <a:schemeClr val="tx1"/>
                </a:solidFill>
              </a:rPr>
              <a:t>Lernziele richten sich nach dem Stand der Primarschule</a:t>
            </a: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/>
            </a:pPr>
            <a:r>
              <a:rPr lang="de-CH" i="0" dirty="0">
                <a:solidFill>
                  <a:schemeClr val="tx1"/>
                </a:solidFill>
              </a:rPr>
              <a:t>Für die Zuteilung gelten die definierten Notenwerte (4.600 und 5.200)</a:t>
            </a: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/>
            </a:pPr>
            <a:r>
              <a:rPr lang="de-CH" dirty="0"/>
              <a:t>Der Kanton ist zuständig für die Planung und Durchführung</a:t>
            </a:r>
            <a:endParaRPr lang="de-CH" i="0" dirty="0">
              <a:solidFill>
                <a:schemeClr val="tx1"/>
              </a:solidFill>
            </a:endParaRPr>
          </a:p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723613B-3113-5D46-1686-C836FA3CA8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7100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CC0EA-CC1A-1788-1DE1-49BBACA92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16A7ACBC-9473-940B-24D0-408E6E79FC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34E9DEE-4AE4-13DE-C222-93A620BB26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5CA319E-F44D-5AB8-5C6C-83EED1B11E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82362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A6607-D282-24E4-C206-C2B5294AC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2FB06DB-26C0-2CCD-0B79-3D31B8E1EA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D9AD5D8-ADFE-CE27-480B-E32348A3FE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CH" sz="1200" b="1" kern="1200" dirty="0">
                <a:ea typeface="ヒラギノ角ゴ ProN W3" pitchFamily="-84" charset="-128"/>
              </a:rPr>
              <a:t>Empfehlungsverfahren</a:t>
            </a:r>
            <a:r>
              <a:rPr lang="de-CH" sz="1200" kern="1200" dirty="0">
                <a:ea typeface="ヒラギノ角ゴ ProN W3" pitchFamily="-84" charset="-128"/>
              </a:rPr>
              <a:t>: Die Lehrperson empfiehlt die </a:t>
            </a:r>
            <a:r>
              <a:rPr lang="de-CH" sz="1200" kern="1200" dirty="0" err="1">
                <a:ea typeface="ヒラギノ角ゴ ProN W3" pitchFamily="-84" charset="-128"/>
              </a:rPr>
              <a:t>SchülerIn</a:t>
            </a:r>
            <a:r>
              <a:rPr lang="de-CH" sz="1200" kern="1200" dirty="0">
                <a:ea typeface="ヒラギノ角ゴ ProN W3" pitchFamily="-84" charset="-128"/>
              </a:rPr>
              <a:t> für eine Stufe der Sek I. Die Schulleiterkonferenz entscheidet.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de-CH" sz="1200" b="1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de-CH" sz="1200" b="1" i="0" kern="1200" dirty="0">
                <a:solidFill>
                  <a:schemeClr val="tx1"/>
                </a:solidFill>
                <a:ea typeface="ヒラギノ角ゴ ProN W3" pitchFamily="-84" charset="-128"/>
              </a:rPr>
              <a:t>Erweitere Beurteilungskriterien</a:t>
            </a:r>
            <a:r>
              <a:rPr lang="de-CH" sz="1200" i="0" kern="1200" dirty="0">
                <a:solidFill>
                  <a:schemeClr val="tx1"/>
                </a:solidFill>
                <a:ea typeface="ヒラギノ角ゴ ProN W3" pitchFamily="-84" charset="-128"/>
              </a:rPr>
              <a:t> ermöglichen eine ganzheitliche Beurteilung der </a:t>
            </a:r>
            <a:r>
              <a:rPr lang="de-CH" sz="1200" i="0" kern="1200" dirty="0" err="1">
                <a:solidFill>
                  <a:schemeClr val="tx1"/>
                </a:solidFill>
                <a:ea typeface="ヒラギノ角ゴ ProN W3" pitchFamily="-84" charset="-128"/>
              </a:rPr>
              <a:t>SchülerIn</a:t>
            </a:r>
            <a:r>
              <a:rPr lang="de-CH" sz="1200" i="0" kern="1200" dirty="0">
                <a:solidFill>
                  <a:schemeClr val="tx1"/>
                </a:solidFill>
                <a:ea typeface="ヒラギノ角ゴ ProN W3" pitchFamily="-84" charset="-128"/>
              </a:rPr>
              <a:t>.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de-CH" sz="1200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CH" sz="1200" b="1" i="0" kern="1200" dirty="0">
                <a:solidFill>
                  <a:schemeClr val="tx1"/>
                </a:solidFill>
                <a:ea typeface="ヒラギノ角ゴ ProN W3" pitchFamily="-84" charset="-128"/>
              </a:rPr>
              <a:t>Mitwirkung</a:t>
            </a:r>
            <a:r>
              <a:rPr lang="de-CH" sz="1200" i="0" kern="1200" dirty="0">
                <a:solidFill>
                  <a:schemeClr val="tx1"/>
                </a:solidFill>
                <a:ea typeface="ヒラギノ角ゴ ProN W3" pitchFamily="-84" charset="-128"/>
              </a:rPr>
              <a:t>: Die Erziehungsberechtigten wirken im Rahmen der Standort- und Übertrittsgespräche mit.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de-CH" sz="1200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pPr marL="171433" indent="-171433">
              <a:buFont typeface="Symbol" panose="05050102010706020507" pitchFamily="18" charset="2"/>
              <a:buChar char="-"/>
            </a:pPr>
            <a:r>
              <a:rPr lang="de-CH" altLang="de-DE" dirty="0"/>
              <a:t>Die Beurteilung folgt ganzheitlichen Kriterien und</a:t>
            </a:r>
          </a:p>
          <a:p>
            <a:pPr marL="171433" indent="-171433">
              <a:buFont typeface="Symbol" panose="05050102010706020507" pitchFamily="18" charset="2"/>
              <a:buChar char="-"/>
            </a:pPr>
            <a:r>
              <a:rPr lang="de-CH" altLang="de-DE" dirty="0"/>
              <a:t>die Erziehungsberechtigten sind in den Prozess eingebunden.</a:t>
            </a:r>
          </a:p>
          <a:p>
            <a:pPr marL="171433" indent="-171433">
              <a:buFont typeface="Symbol" panose="05050102010706020507" pitchFamily="18" charset="2"/>
              <a:buChar char="-"/>
            </a:pPr>
            <a:endParaRPr lang="de-CH" altLang="de-DE" dirty="0"/>
          </a:p>
          <a:p>
            <a:pPr marL="171433" indent="-171433">
              <a:buFont typeface="Symbol" panose="05050102010706020507" pitchFamily="18" charset="2"/>
              <a:buChar char="-"/>
            </a:pPr>
            <a:r>
              <a:rPr lang="de-CH" altLang="de-DE" dirty="0"/>
              <a:t>Empfehlungsverfahren: KLP ist sehr zentral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de-CH" sz="1200" i="0" kern="1200" dirty="0">
              <a:solidFill>
                <a:schemeClr val="tx1"/>
              </a:solidFill>
              <a:ea typeface="ヒラギノ角ゴ ProN W3" pitchFamily="-84" charset="-128"/>
            </a:endParaRPr>
          </a:p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F5104ED-A9E8-EB43-603F-A1945E47DA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1665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Allerletzter Schultag: </a:t>
            </a:r>
          </a:p>
          <a:p>
            <a:endParaRPr lang="de-DE" dirty="0"/>
          </a:p>
          <a:p>
            <a:r>
              <a:rPr lang="de-DE" dirty="0"/>
              <a:t>Vier Jahre älter, gleiche SuS:</a:t>
            </a:r>
            <a:r>
              <a:rPr lang="de-DE" baseline="0" dirty="0"/>
              <a:t> Bitte Styling beachten! Wird sicher anders sein, aber ähnlich</a:t>
            </a:r>
            <a:endParaRPr lang="de-DE" dirty="0"/>
          </a:p>
          <a:p>
            <a:endParaRPr lang="de-DE" dirty="0"/>
          </a:p>
          <a:p>
            <a:r>
              <a:rPr lang="de-DE" dirty="0"/>
              <a:t>Letzter</a:t>
            </a:r>
            <a:r>
              <a:rPr lang="de-DE" baseline="0" dirty="0"/>
              <a:t> Schultag: anfangs </a:t>
            </a:r>
            <a:r>
              <a:rPr lang="de-DE" b="1" baseline="0" dirty="0"/>
              <a:t>Juli 2030</a:t>
            </a:r>
            <a:r>
              <a:rPr lang="de-DE" baseline="0" dirty="0"/>
              <a:t>! </a:t>
            </a:r>
            <a:r>
              <a:rPr lang="de-DE" dirty="0"/>
              <a:t>Bitte reservieren. </a:t>
            </a:r>
          </a:p>
          <a:p>
            <a:endParaRPr lang="de-DE" dirty="0"/>
          </a:p>
          <a:p>
            <a:r>
              <a:rPr lang="de-DE" dirty="0"/>
              <a:t>Bild aktuell 2024</a:t>
            </a:r>
          </a:p>
          <a:p>
            <a:endParaRPr lang="de-DE" baseline="0" dirty="0"/>
          </a:p>
          <a:p>
            <a:r>
              <a:rPr lang="de-DE" baseline="0" dirty="0"/>
              <a:t>dazwischen Sekundarschule </a:t>
            </a: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37268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2C406-95A2-A784-F721-BF190107B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81EDECE-5190-7E75-FA67-ACFDC6398E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C1B82C9-2B06-E91C-0CE7-090602607A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de-DE" sz="1200" b="1" dirty="0">
                <a:latin typeface="Frutiger 55 Roman" pitchFamily="34" charset="0"/>
                <a:ea typeface="ＭＳ Ｐゴシック" charset="-128"/>
              </a:rPr>
              <a:t>Merkmale der Sekundarschultypen</a:t>
            </a:r>
          </a:p>
          <a:p>
            <a:pPr eaLnBrk="1" hangingPunct="1">
              <a:spcBef>
                <a:spcPct val="50000"/>
              </a:spcBef>
            </a:pPr>
            <a:r>
              <a:rPr lang="de-DE" sz="1200" dirty="0">
                <a:latin typeface="Frutiger 55 Roman" pitchFamily="34" charset="0"/>
                <a:ea typeface="ＭＳ Ｐゴシック" charset="-128"/>
              </a:rPr>
              <a:t>Schüler und Schülerinnen der </a:t>
            </a:r>
            <a:r>
              <a:rPr lang="de-DE" sz="1200" b="1" dirty="0">
                <a:latin typeface="Frutiger 55 Roman" pitchFamily="34" charset="0"/>
                <a:ea typeface="ＭＳ Ｐゴシック" charset="-128"/>
              </a:rPr>
              <a:t>Sek P (Progymnasium)</a:t>
            </a:r>
            <a:r>
              <a:rPr lang="de-DE" sz="1200" dirty="0">
                <a:latin typeface="Frutiger 55 Roman" pitchFamily="34" charset="0"/>
                <a:ea typeface="ＭＳ Ｐゴシック" charset="-128"/>
              </a:rPr>
              <a:t> werden auf die gymnasiale Maturitätsschule vorbereitet. </a:t>
            </a:r>
          </a:p>
          <a:p>
            <a:pPr eaLnBrk="1" hangingPunct="1">
              <a:spcBef>
                <a:spcPct val="50000"/>
              </a:spcBef>
            </a:pPr>
            <a:r>
              <a:rPr lang="de-DE" sz="1200" dirty="0">
                <a:latin typeface="Frutiger 55 Roman" pitchFamily="34" charset="0"/>
                <a:ea typeface="ＭＳ Ｐゴシック" charset="-128"/>
              </a:rPr>
              <a:t>Schüler und Schülerinnen der </a:t>
            </a:r>
            <a:r>
              <a:rPr lang="de-DE" sz="1200" b="1" dirty="0">
                <a:latin typeface="Frutiger 55 Roman" pitchFamily="34" charset="0"/>
                <a:ea typeface="ＭＳ Ｐゴシック" charset="-128"/>
              </a:rPr>
              <a:t>Sek E (Erweiterte Anforderungen)</a:t>
            </a:r>
            <a:r>
              <a:rPr lang="de-DE" sz="1200" dirty="0">
                <a:latin typeface="Frutiger 55 Roman" pitchFamily="34" charset="0"/>
                <a:ea typeface="ＭＳ Ｐゴシック" charset="-128"/>
              </a:rPr>
              <a:t> werden auf eine </a:t>
            </a:r>
            <a:r>
              <a:rPr lang="de-DE" sz="1200" b="1" dirty="0">
                <a:latin typeface="Frutiger 55 Roman" pitchFamily="34" charset="0"/>
                <a:ea typeface="ＭＳ Ｐゴシック" charset="-128"/>
              </a:rPr>
              <a:t>berufliche Grundbildung für erweiterte Anforderungen </a:t>
            </a:r>
            <a:r>
              <a:rPr lang="de-DE" sz="1200" dirty="0">
                <a:latin typeface="Frutiger 55 Roman" pitchFamily="34" charset="0"/>
                <a:ea typeface="ＭＳ Ｐゴシック" charset="-128"/>
              </a:rPr>
              <a:t>mit oder ohne Berufsmaturität oder zur Fachmittelschule vorbereitet. Auch Gymnasium nach 3. Sek E möglich</a:t>
            </a:r>
          </a:p>
          <a:p>
            <a:pPr eaLnBrk="1" hangingPunct="1">
              <a:spcBef>
                <a:spcPct val="50000"/>
              </a:spcBef>
            </a:pPr>
            <a:r>
              <a:rPr lang="de-DE" sz="1200" dirty="0">
                <a:latin typeface="Frutiger 55 Roman" pitchFamily="34" charset="0"/>
                <a:ea typeface="ＭＳ Ｐゴシック" charset="-128"/>
              </a:rPr>
              <a:t>Schüler und Schülerinnen der </a:t>
            </a:r>
            <a:r>
              <a:rPr lang="de-DE" sz="1200" b="1" dirty="0">
                <a:latin typeface="Frutiger 55 Roman" pitchFamily="34" charset="0"/>
                <a:ea typeface="ＭＳ Ｐゴシック" charset="-128"/>
              </a:rPr>
              <a:t>Sek B (Basisanforderungen)</a:t>
            </a:r>
            <a:r>
              <a:rPr lang="de-DE" sz="1200" dirty="0">
                <a:latin typeface="Frutiger 55 Roman" pitchFamily="34" charset="0"/>
                <a:ea typeface="ＭＳ Ｐゴシック" charset="-128"/>
              </a:rPr>
              <a:t> werden auf eine normale Berufslehre mit Grund- bzw. Basisansprüchen vorbereitet. </a:t>
            </a:r>
          </a:p>
          <a:p>
            <a:pPr eaLnBrk="1" hangingPunct="1">
              <a:spcBef>
                <a:spcPct val="50000"/>
              </a:spcBef>
            </a:pPr>
            <a:r>
              <a:rPr lang="de-DE" sz="1200" dirty="0">
                <a:latin typeface="Frutiger 55 Roman" pitchFamily="34" charset="0"/>
                <a:ea typeface="ＭＳ Ｐゴシック" charset="-128"/>
              </a:rPr>
              <a:t>Die Schüler und Schülerinnen, die in der PS </a:t>
            </a:r>
            <a:r>
              <a:rPr lang="de-DE" sz="1200" b="1" dirty="0">
                <a:latin typeface="Frutiger 55 Roman" pitchFamily="34" charset="0"/>
                <a:ea typeface="ＭＳ Ｐゴシック" charset="-128"/>
              </a:rPr>
              <a:t>integriert</a:t>
            </a:r>
            <a:r>
              <a:rPr lang="de-DE" sz="1200" dirty="0">
                <a:latin typeface="Frutiger 55 Roman" pitchFamily="34" charset="0"/>
                <a:ea typeface="ＭＳ Ｐゴシック" charset="-128"/>
              </a:rPr>
              <a:t> unterrichtet werden, also zum Teil </a:t>
            </a:r>
            <a:r>
              <a:rPr lang="de-DE" sz="1200" b="1" dirty="0">
                <a:latin typeface="Frutiger 55 Roman" pitchFamily="34" charset="0"/>
                <a:ea typeface="ＭＳ Ｐゴシック" charset="-128"/>
              </a:rPr>
              <a:t>lernzielbefreit</a:t>
            </a:r>
            <a:r>
              <a:rPr lang="de-DE" sz="1200" dirty="0">
                <a:latin typeface="Frutiger 55 Roman" pitchFamily="34" charset="0"/>
                <a:ea typeface="ＭＳ Ｐゴシック" charset="-128"/>
              </a:rPr>
              <a:t> sind, sind auch in </a:t>
            </a:r>
            <a:r>
              <a:rPr lang="de-DE" sz="1200" b="1" dirty="0">
                <a:latin typeface="Frutiger 55 Roman" pitchFamily="34" charset="0"/>
                <a:ea typeface="ＭＳ Ｐゴシック" charset="-128"/>
              </a:rPr>
              <a:t>der SEK B </a:t>
            </a:r>
            <a:r>
              <a:rPr lang="de-DE" sz="1200" dirty="0">
                <a:latin typeface="Frutiger 55 Roman" pitchFamily="34" charset="0"/>
                <a:ea typeface="ＭＳ Ｐゴシック" charset="-128"/>
              </a:rPr>
              <a:t>integriert.</a:t>
            </a:r>
            <a:r>
              <a:rPr lang="de-CH" sz="1200" dirty="0">
                <a:latin typeface="Frutiger 55 Roman" pitchFamily="34" charset="0"/>
                <a:ea typeface="ＭＳ Ｐゴシック" charset="-128"/>
              </a:rPr>
              <a:t> Spezielle Förderung durch Heilpädagoge.</a:t>
            </a:r>
            <a:r>
              <a:rPr lang="de-CH" sz="1200" baseline="0" dirty="0">
                <a:latin typeface="Frutiger 55 Roman" pitchFamily="34" charset="0"/>
                <a:ea typeface="ＭＳ Ｐゴシック" charset="-128"/>
              </a:rPr>
              <a:t> </a:t>
            </a:r>
            <a:r>
              <a:rPr lang="de-CH" sz="1200" dirty="0">
                <a:latin typeface="Frutiger 55 Roman" pitchFamily="34" charset="0"/>
                <a:ea typeface="ＭＳ Ｐゴシック" charset="-128"/>
              </a:rPr>
              <a:t>Integration wie in der Primarschule.  Bei der Zuweisung der Schüler und Schüler in die verschiedenen Schultypen der Sekundarschule wird im mehrjährigen kantonalen Durchschnitt von folgenden </a:t>
            </a:r>
            <a:r>
              <a:rPr lang="de-CH" sz="1200" b="1" dirty="0">
                <a:latin typeface="Frutiger 55 Roman" pitchFamily="34" charset="0"/>
                <a:ea typeface="ＭＳ Ｐゴシック" charset="-128"/>
              </a:rPr>
              <a:t>Planungsgrössen</a:t>
            </a:r>
            <a:r>
              <a:rPr lang="de-CH" sz="1200" dirty="0">
                <a:latin typeface="Frutiger 55 Roman" pitchFamily="34" charset="0"/>
                <a:ea typeface="ＭＳ Ｐゴシック" charset="-128"/>
              </a:rPr>
              <a:t> ausgegangen:</a:t>
            </a:r>
          </a:p>
          <a:p>
            <a:pPr eaLnBrk="1" hangingPunct="1"/>
            <a:r>
              <a:rPr lang="de-CH" sz="1200" dirty="0">
                <a:latin typeface="Frutiger 55 Roman" pitchFamily="34" charset="0"/>
                <a:ea typeface="ＭＳ Ｐゴシック" charset="-128"/>
              </a:rPr>
              <a:t>Sekundarschule B 	30 – 40 %</a:t>
            </a:r>
          </a:p>
          <a:p>
            <a:pPr eaLnBrk="1" hangingPunct="1"/>
            <a:r>
              <a:rPr lang="de-CH" sz="1200" dirty="0">
                <a:latin typeface="Frutiger 55 Roman" pitchFamily="34" charset="0"/>
                <a:ea typeface="ＭＳ Ｐゴシック" charset="-128"/>
              </a:rPr>
              <a:t>Sekundarschule E	40 – 50 %</a:t>
            </a:r>
            <a:endParaRPr lang="de-DE" sz="1200" dirty="0">
              <a:latin typeface="Frutiger 55 Roman" pitchFamily="34" charset="0"/>
              <a:ea typeface="ＭＳ Ｐゴシック" charset="-128"/>
            </a:endParaRPr>
          </a:p>
          <a:p>
            <a:pPr eaLnBrk="1" hangingPunct="1"/>
            <a:r>
              <a:rPr lang="de-DE" sz="1200" dirty="0">
                <a:latin typeface="Frutiger 55 Roman" pitchFamily="34" charset="0"/>
                <a:ea typeface="ＭＳ Ｐゴシック" charset="-128"/>
              </a:rPr>
              <a:t>Sekundarschule P	15 – 20 %</a:t>
            </a:r>
          </a:p>
          <a:p>
            <a:pPr eaLnBrk="1" hangingPunct="1"/>
            <a:r>
              <a:rPr lang="de-DE" sz="1200" dirty="0">
                <a:latin typeface="Frutiger 55 Roman" pitchFamily="34" charset="0"/>
                <a:ea typeface="ＭＳ Ｐゴシック" charset="-128"/>
              </a:rPr>
              <a:t>Linke Zahl: Total nur 85%, rechte Zahl: 110%; Spielraum möglich</a:t>
            </a:r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76642D0-B19C-5BB0-C35F-6AB81DD716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83027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4150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1F7B3A-D8EF-DC84-9616-52A03B67C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BF8F71D-AB8E-7430-5F76-42B4532E7C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F8C9373-7B73-6CCE-7102-B4D774A8B4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6FE6801-2404-1E8E-3B82-B7EEA66566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63522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3D65C-0678-9AC2-A361-D23F69530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F93FB07-946A-FD87-F1C6-E69F381C93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84A1175-DB1E-6DDE-78EC-91E02C8DF8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6BB62A8-C4CD-89CE-97C3-4F3C743F4C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00490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D08E2F-7124-162D-0B94-4426AC4F0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36D51DE2-A88C-B388-1302-EBC46C5DD5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C491B51-118C-A8C6-9D2F-6F8853CDC5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03212B6-32BF-C87A-B467-A8B2D2A67D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23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3277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FE0243-77A7-BD92-CF60-41BE74D00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CAB3658-890E-FB87-26FD-1D6EB083B0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AE42917-C74A-40E3-A78C-A36515BB98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Erste</a:t>
            </a:r>
            <a:r>
              <a:rPr lang="de-DE" baseline="0" dirty="0"/>
              <a:t> </a:t>
            </a:r>
            <a:r>
              <a:rPr lang="de-DE" dirty="0"/>
              <a:t>Weichen werden gestellt, doch nicht endgültig!</a:t>
            </a:r>
          </a:p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73AFC79-DCBA-79B8-8075-862EF41BF4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3875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BBCF0-0BA3-362B-FD7D-5528C727B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86A6E145-5EC1-4A72-5428-012E67D8C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68AB1E6-23EB-67B5-40E2-F6542E25A8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Lösung Kanton Solothurn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FMS/</a:t>
            </a:r>
            <a:r>
              <a:rPr lang="de-DE" dirty="0" err="1"/>
              <a:t>Gymansium</a:t>
            </a:r>
            <a:endParaRPr lang="de-D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BVJ/</a:t>
            </a:r>
            <a:r>
              <a:rPr lang="de-DE" dirty="0" err="1"/>
              <a:t>Walierhof</a:t>
            </a:r>
            <a:r>
              <a:rPr lang="de-DE" dirty="0"/>
              <a:t>/Sprachaufenthalt, etc.</a:t>
            </a:r>
          </a:p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40AF6F6-AAD6-E52F-C272-59C0216E6B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0984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Wir haben über die Jahre betrachtet:</a:t>
            </a:r>
          </a:p>
          <a:p>
            <a:r>
              <a:rPr lang="de-DE" dirty="0"/>
              <a:t>20% Sek P, je 40% Sek E und B</a:t>
            </a:r>
            <a:r>
              <a:rPr lang="de-CH" dirty="0"/>
              <a:t> – Betrachte ich die Leistungen in der 3. Klasse so stimmt dies in 95% überein mit der Zuteilung 3 Jahre später in Sek B, E und P überein.</a:t>
            </a:r>
          </a:p>
          <a:p>
            <a:r>
              <a:rPr lang="de-CH" dirty="0"/>
              <a:t>Die Leistungskurve v.a. bei SuS der Sek B stagniert.</a:t>
            </a:r>
          </a:p>
          <a:p>
            <a:r>
              <a:rPr lang="de-CH" dirty="0"/>
              <a:t>Lernen benötigt Freude und nicht Druck</a:t>
            </a:r>
            <a:endParaRPr lang="de-DE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28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3695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23AE4F-A883-D78B-9B39-3B951FE92E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C2671E9-1B75-C17B-5EF2-13B7F85934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2152DD23-B872-C0D4-016A-B990933212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2420235-7F54-5EB5-3219-DF6D55A10A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29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0203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B39A97-3777-7B0E-2296-9AECE746F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8FD67A3-7B7A-F790-2915-512AD720DD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F470276-E2E9-0DA4-4E9B-1C315B4255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534872E-1488-E9B5-8203-425BD82BBC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30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37540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61873-0A5C-9639-4072-E3A1499A3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39038D4E-D49D-FC3B-73E8-6C4EF4513D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2B08B66-C08E-F9E6-C827-74535CB274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8463621-C66D-F800-3AFE-0547089A1B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31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1356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A3369-7559-F7BB-9555-520B65846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BF8F1957-BEFA-D455-FD12-8269C1A65B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5FD7050-DA0F-D8C2-2DE1-632A083916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14FB126-A097-F71A-008B-9B48D82653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32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68417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B292F-78AE-3F1D-E749-FC5AA2E09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BA17F240-041C-E1A2-EF60-D0CBD24F15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F3F33D5-9751-9559-11C3-187A72E24C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56529BA-C56B-A93A-AF25-20EFEE39A1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33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926493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EA12D-6BA3-6FA1-D99F-DEBA075CFE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153E7E03-06D5-F97D-6402-E75FB5EF0B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CFF71554-8E82-544F-125D-934A5EBF2A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684608D-6D06-2936-FA92-73E94BC142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34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095905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Neues System; 18 – 20 Klassen, Der Status des SuS kann verändert werden, wenn man von B ins E wechselt geschieht dies in der Regel ohne den Verlust eines Jahres und kann in definierten Abschnitten geschehen.</a:t>
            </a:r>
            <a:endParaRPr lang="de-CH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302A40-BF0A-B146-899C-03AA0991E0C9}" type="slidenum">
              <a:rPr lang="de-DE" smtClean="0"/>
              <a:t>35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2147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4">
            <a:extLst>
              <a:ext uri="{FF2B5EF4-FFF2-40B4-BE49-F238E27FC236}">
                <a16:creationId xmlns:a16="http://schemas.microsoft.com/office/drawing/2014/main" id="{3C767331-2D03-DE5E-0269-FB184691D4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200" y="0"/>
            <a:ext cx="12193200" cy="5515580"/>
          </a:xfrm>
          <a:prstGeom prst="rect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540000" anchor="t" anchorCtr="0"/>
          <a:lstStyle>
            <a:lvl1pPr algn="ctr">
              <a:defRPr sz="1200"/>
            </a:lvl1pPr>
          </a:lstStyle>
          <a:p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</p:txBody>
      </p:sp>
      <p:pic>
        <p:nvPicPr>
          <p:cNvPr id="7" name="Grafik 6" descr="Ein Bild, das Grafiken, Schrift, Grafikdesign, Design enthält.&#10;&#10;Automatisch generierte Beschreibung">
            <a:extLst>
              <a:ext uri="{FF2B5EF4-FFF2-40B4-BE49-F238E27FC236}">
                <a16:creationId xmlns:a16="http://schemas.microsoft.com/office/drawing/2014/main" id="{C830F8BD-A5DF-6217-1B9F-2934C93E82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020" y="5877272"/>
            <a:ext cx="2219405" cy="541127"/>
          </a:xfrm>
          <a:prstGeom prst="rect">
            <a:avLst/>
          </a:prstGeom>
        </p:spPr>
      </p:pic>
      <p:sp>
        <p:nvSpPr>
          <p:cNvPr id="9" name="Untertitel 2">
            <a:extLst>
              <a:ext uri="{FF2B5EF4-FFF2-40B4-BE49-F238E27FC236}">
                <a16:creationId xmlns:a16="http://schemas.microsoft.com/office/drawing/2014/main" id="{5F631787-A155-5012-5B27-2CC72AFB2BE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9575" y="800707"/>
            <a:ext cx="11372850" cy="4714873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83000"/>
              </a:lnSpc>
              <a:spcAft>
                <a:spcPts val="1800"/>
              </a:spcAft>
              <a:buNone/>
              <a:defRPr sz="8400" b="1" spc="-180" baseline="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CH" dirty="0"/>
              <a:t>Titel</a:t>
            </a:r>
            <a:br>
              <a:rPr lang="de-CH" dirty="0"/>
            </a:br>
            <a:r>
              <a:rPr lang="de-CH" dirty="0"/>
              <a:t>hinzufügen</a:t>
            </a:r>
          </a:p>
          <a:p>
            <a:pPr lvl="1"/>
            <a:r>
              <a:rPr lang="de-CH" sz="1200" dirty="0"/>
              <a:t>Vorname Name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1084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4">
            <a:extLst>
              <a:ext uri="{FF2B5EF4-FFF2-40B4-BE49-F238E27FC236}">
                <a16:creationId xmlns:a16="http://schemas.microsoft.com/office/drawing/2014/main" id="{3C767331-2D03-DE5E-0269-FB184691D4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200" y="0"/>
            <a:ext cx="12193200" cy="6858000"/>
          </a:xfrm>
          <a:prstGeom prst="rect">
            <a:avLst/>
          </a:pr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540000" anchor="t" anchorCtr="0"/>
          <a:lstStyle>
            <a:lvl1pPr algn="ctr">
              <a:defRPr sz="1200"/>
            </a:lvl1pPr>
          </a:lstStyle>
          <a:p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5F631787-A155-5012-5B27-2CC72AFB2BE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9575" y="800707"/>
            <a:ext cx="11372850" cy="4714873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83000"/>
              </a:lnSpc>
              <a:spcAft>
                <a:spcPts val="1800"/>
              </a:spcAft>
              <a:buNone/>
              <a:defRPr sz="8400" b="1" spc="-180" baseline="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CH" dirty="0"/>
              <a:t>Titel</a:t>
            </a:r>
            <a:br>
              <a:rPr lang="de-CH" dirty="0"/>
            </a:br>
            <a:r>
              <a:rPr lang="de-CH" dirty="0"/>
              <a:t>hinzufügen</a:t>
            </a:r>
          </a:p>
          <a:p>
            <a:pPr lvl="1"/>
            <a:r>
              <a:rPr lang="de-CH" sz="1200" dirty="0"/>
              <a:t>Vorname Name</a:t>
            </a:r>
            <a:endParaRPr lang="de-CH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C830F8BD-A5DF-6217-1B9F-2934C93E82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020" y="5877272"/>
            <a:ext cx="2219404" cy="54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694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4">
            <a:extLst>
              <a:ext uri="{FF2B5EF4-FFF2-40B4-BE49-F238E27FC236}">
                <a16:creationId xmlns:a16="http://schemas.microsoft.com/office/drawing/2014/main" id="{3C767331-2D03-DE5E-0269-FB184691D4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200" y="0"/>
            <a:ext cx="12193200" cy="5515580"/>
          </a:xfrm>
          <a:prstGeom prst="rect">
            <a:avLst/>
          </a:prstGeom>
          <a:solidFill>
            <a:schemeClr val="accent2"/>
          </a:solidFill>
        </p:spPr>
        <p:txBody>
          <a:bodyPr tIns="540000" anchor="t" anchorCtr="0"/>
          <a:lstStyle>
            <a:lvl1pPr algn="ctr">
              <a:defRPr sz="1200"/>
            </a:lvl1pPr>
          </a:lstStyle>
          <a:p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</p:txBody>
      </p:sp>
      <p:pic>
        <p:nvPicPr>
          <p:cNvPr id="7" name="Grafik 6" descr="Ein Bild, das Grafiken, Schrift, Grafikdesign, Design enthält.&#10;&#10;Automatisch generierte Beschreibung">
            <a:extLst>
              <a:ext uri="{FF2B5EF4-FFF2-40B4-BE49-F238E27FC236}">
                <a16:creationId xmlns:a16="http://schemas.microsoft.com/office/drawing/2014/main" id="{C830F8BD-A5DF-6217-1B9F-2934C93E82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020" y="5877272"/>
            <a:ext cx="2219405" cy="541127"/>
          </a:xfrm>
          <a:prstGeom prst="rect">
            <a:avLst/>
          </a:prstGeom>
        </p:spPr>
      </p:pic>
      <p:sp>
        <p:nvSpPr>
          <p:cNvPr id="2" name="Untertitel 2">
            <a:extLst>
              <a:ext uri="{FF2B5EF4-FFF2-40B4-BE49-F238E27FC236}">
                <a16:creationId xmlns:a16="http://schemas.microsoft.com/office/drawing/2014/main" id="{EFC36EE3-3399-DD82-001A-90D40C01E40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9575" y="800707"/>
            <a:ext cx="11372850" cy="4714873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83000"/>
              </a:lnSpc>
              <a:spcAft>
                <a:spcPts val="1800"/>
              </a:spcAft>
              <a:buNone/>
              <a:defRPr sz="8400" b="1" spc="-180" baseline="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CH" dirty="0"/>
              <a:t>Titel</a:t>
            </a:r>
            <a:br>
              <a:rPr lang="de-CH" dirty="0"/>
            </a:br>
            <a:r>
              <a:rPr lang="de-CH" dirty="0"/>
              <a:t>hinzufügen</a:t>
            </a:r>
          </a:p>
          <a:p>
            <a:pPr lvl="1"/>
            <a:r>
              <a:rPr lang="de-CH" sz="1200" dirty="0"/>
              <a:t>Vorname Name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5318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Blau mit Bild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4">
            <a:extLst>
              <a:ext uri="{FF2B5EF4-FFF2-40B4-BE49-F238E27FC236}">
                <a16:creationId xmlns:a16="http://schemas.microsoft.com/office/drawing/2014/main" id="{3C767331-2D03-DE5E-0269-FB184691D4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200" y="0"/>
            <a:ext cx="8023971" cy="5515580"/>
          </a:xfrm>
          <a:prstGeom prst="rect">
            <a:avLst/>
          </a:prstGeom>
          <a:solidFill>
            <a:schemeClr val="accent2"/>
          </a:solidFill>
        </p:spPr>
        <p:txBody>
          <a:bodyPr tIns="540000" anchor="t" anchorCtr="0"/>
          <a:lstStyle>
            <a:lvl1pPr algn="ctr">
              <a:defRPr sz="1200"/>
            </a:lvl1pPr>
          </a:lstStyle>
          <a:p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</p:txBody>
      </p:sp>
      <p:pic>
        <p:nvPicPr>
          <p:cNvPr id="7" name="Grafik 6" descr="Ein Bild, das Grafiken, Schrift, Grafikdesign, Design enthält.&#10;&#10;Automatisch generierte Beschreibung">
            <a:extLst>
              <a:ext uri="{FF2B5EF4-FFF2-40B4-BE49-F238E27FC236}">
                <a16:creationId xmlns:a16="http://schemas.microsoft.com/office/drawing/2014/main" id="{C830F8BD-A5DF-6217-1B9F-2934C93E82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020" y="5877272"/>
            <a:ext cx="2219405" cy="541127"/>
          </a:xfrm>
          <a:prstGeom prst="rect">
            <a:avLst/>
          </a:prstGeom>
        </p:spPr>
      </p:pic>
      <p:sp>
        <p:nvSpPr>
          <p:cNvPr id="6" name="Bildplatzhalter 4">
            <a:extLst>
              <a:ext uri="{FF2B5EF4-FFF2-40B4-BE49-F238E27FC236}">
                <a16:creationId xmlns:a16="http://schemas.microsoft.com/office/drawing/2014/main" id="{A3DA18B2-D9A9-AD41-2857-00ADD3E1A00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22771" y="605"/>
            <a:ext cx="4169228" cy="5514975"/>
          </a:xfrm>
        </p:spPr>
        <p:txBody>
          <a:bodyPr lIns="396000" tIns="540000" rIns="360000"/>
          <a:lstStyle>
            <a:lvl1pPr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  <a:p>
            <a:endParaRPr lang="de-DE" dirty="0"/>
          </a:p>
        </p:txBody>
      </p:sp>
      <p:sp>
        <p:nvSpPr>
          <p:cNvPr id="12" name="Untertitel 2">
            <a:extLst>
              <a:ext uri="{FF2B5EF4-FFF2-40B4-BE49-F238E27FC236}">
                <a16:creationId xmlns:a16="http://schemas.microsoft.com/office/drawing/2014/main" id="{B5B808AF-737C-0C9E-5632-BFB5BEED0B2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9575" y="800707"/>
            <a:ext cx="6096000" cy="4714873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83000"/>
              </a:lnSpc>
              <a:spcAft>
                <a:spcPts val="1800"/>
              </a:spcAft>
              <a:buNone/>
              <a:defRPr sz="8400" b="1" spc="-180" baseline="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CH" dirty="0"/>
              <a:t>Titel</a:t>
            </a:r>
            <a:br>
              <a:rPr lang="de-CH" dirty="0"/>
            </a:br>
            <a:r>
              <a:rPr lang="de-CH" dirty="0"/>
              <a:t>hinzufügen</a:t>
            </a:r>
          </a:p>
          <a:p>
            <a:pPr lvl="1"/>
            <a:r>
              <a:rPr lang="de-CH" sz="1200" dirty="0"/>
              <a:t>Vorname Name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830619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Blau mit Bild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Ein Bild, das Grafiken, Schrift, Grafikdesign, Design enthält.&#10;&#10;Automatisch generierte Beschreibung">
            <a:extLst>
              <a:ext uri="{FF2B5EF4-FFF2-40B4-BE49-F238E27FC236}">
                <a16:creationId xmlns:a16="http://schemas.microsoft.com/office/drawing/2014/main" id="{C830F8BD-A5DF-6217-1B9F-2934C93E82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020" y="5877272"/>
            <a:ext cx="2219405" cy="541127"/>
          </a:xfrm>
          <a:prstGeom prst="rect">
            <a:avLst/>
          </a:prstGeom>
        </p:spPr>
      </p:pic>
      <p:sp>
        <p:nvSpPr>
          <p:cNvPr id="2" name="Bildplatzhalter 4">
            <a:extLst>
              <a:ext uri="{FF2B5EF4-FFF2-40B4-BE49-F238E27FC236}">
                <a16:creationId xmlns:a16="http://schemas.microsoft.com/office/drawing/2014/main" id="{D7448E3B-D519-4128-E955-DAF17E38B5B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168029" y="0"/>
            <a:ext cx="8023971" cy="5515580"/>
          </a:xfrm>
          <a:prstGeom prst="rect">
            <a:avLst/>
          </a:prstGeom>
          <a:solidFill>
            <a:schemeClr val="accent2"/>
          </a:solidFill>
        </p:spPr>
        <p:txBody>
          <a:bodyPr tIns="540000" anchor="t" anchorCtr="0"/>
          <a:lstStyle>
            <a:lvl1pPr algn="ctr">
              <a:defRPr sz="1200"/>
            </a:lvl1pPr>
          </a:lstStyle>
          <a:p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4A1D4106-137B-99C4-1810-30AB323ADB0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4168029" cy="5515580"/>
          </a:xfrm>
        </p:spPr>
        <p:txBody>
          <a:bodyPr lIns="396000" tIns="540000" rIns="360000"/>
          <a:lstStyle>
            <a:lvl1pPr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  <a:p>
            <a:endParaRPr lang="de-DE" dirty="0"/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FF5190C7-6A45-86F5-D26C-05B8114A50E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578804" y="800707"/>
            <a:ext cx="6096000" cy="4714873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83000"/>
              </a:lnSpc>
              <a:spcAft>
                <a:spcPts val="1800"/>
              </a:spcAft>
              <a:buNone/>
              <a:defRPr sz="8400" b="1" spc="-180" baseline="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CH" dirty="0"/>
              <a:t>Titel</a:t>
            </a:r>
            <a:br>
              <a:rPr lang="de-CH" dirty="0"/>
            </a:br>
            <a:r>
              <a:rPr lang="de-CH" dirty="0"/>
              <a:t>hinzufügen</a:t>
            </a:r>
          </a:p>
          <a:p>
            <a:pPr lvl="1"/>
            <a:r>
              <a:rPr lang="de-CH" sz="1200" dirty="0"/>
              <a:t>Vorname Name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36149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Blau mit Bild halb-hal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4">
            <a:extLst>
              <a:ext uri="{FF2B5EF4-FFF2-40B4-BE49-F238E27FC236}">
                <a16:creationId xmlns:a16="http://schemas.microsoft.com/office/drawing/2014/main" id="{3C767331-2D03-DE5E-0269-FB184691D4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0"/>
            <a:ext cx="6097200" cy="5515580"/>
          </a:xfrm>
          <a:prstGeom prst="rect">
            <a:avLst/>
          </a:prstGeom>
          <a:solidFill>
            <a:schemeClr val="accent2"/>
          </a:solidFill>
        </p:spPr>
        <p:txBody>
          <a:bodyPr tIns="540000" anchor="t" anchorCtr="0"/>
          <a:lstStyle>
            <a:lvl1pPr algn="ctr">
              <a:defRPr sz="1200"/>
            </a:lvl1pPr>
          </a:lstStyle>
          <a:p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</p:txBody>
      </p:sp>
      <p:pic>
        <p:nvPicPr>
          <p:cNvPr id="7" name="Grafik 6" descr="Ein Bild, das Grafiken, Schrift, Grafikdesign, Design enthält.&#10;&#10;Automatisch generierte Beschreibung">
            <a:extLst>
              <a:ext uri="{FF2B5EF4-FFF2-40B4-BE49-F238E27FC236}">
                <a16:creationId xmlns:a16="http://schemas.microsoft.com/office/drawing/2014/main" id="{C830F8BD-A5DF-6217-1B9F-2934C93E82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020" y="5877272"/>
            <a:ext cx="2219405" cy="541127"/>
          </a:xfrm>
          <a:prstGeom prst="rect">
            <a:avLst/>
          </a:prstGeom>
        </p:spPr>
      </p:pic>
      <p:sp>
        <p:nvSpPr>
          <p:cNvPr id="6" name="Bildplatzhalter 4">
            <a:extLst>
              <a:ext uri="{FF2B5EF4-FFF2-40B4-BE49-F238E27FC236}">
                <a16:creationId xmlns:a16="http://schemas.microsoft.com/office/drawing/2014/main" id="{A3DA18B2-D9A9-AD41-2857-00ADD3E1A00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605"/>
            <a:ext cx="6096000" cy="5514975"/>
          </a:xfrm>
        </p:spPr>
        <p:txBody>
          <a:bodyPr lIns="396000" tIns="540000" rIns="360000"/>
          <a:lstStyle>
            <a:lvl1pPr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Bild durch «Drag &amp; Drop» in den Bildplatzhalter ziehen oder Platzhalter markieren, Bild durch CTRL-V einfügen und in den Hintergrund stellen</a:t>
            </a:r>
            <a:endParaRPr lang="de-CH" dirty="0"/>
          </a:p>
          <a:p>
            <a:endParaRPr lang="de-DE" dirty="0"/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440ACFF2-FB74-3F01-BA64-437B129E17A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594763" y="800707"/>
            <a:ext cx="5597237" cy="4714873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83000"/>
              </a:lnSpc>
              <a:spcAft>
                <a:spcPts val="1800"/>
              </a:spcAft>
              <a:buNone/>
              <a:defRPr sz="8400" b="1" spc="-180" baseline="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CH" dirty="0"/>
              <a:t>Titel</a:t>
            </a:r>
            <a:br>
              <a:rPr lang="de-CH" dirty="0"/>
            </a:br>
            <a:r>
              <a:rPr lang="de-CH" dirty="0"/>
              <a:t>hinzufügen</a:t>
            </a:r>
          </a:p>
          <a:p>
            <a:pPr lvl="1"/>
            <a:r>
              <a:rPr lang="de-CH" sz="1200" dirty="0"/>
              <a:t>Vorname Name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14331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9E28EC-FC48-419C-0655-F92BC3A17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D4CF15D-3227-271D-513B-47E7D11B4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7F8E-15EC-9A45-A422-31065288CA49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C02D7E4C-74DF-A10D-ABF9-1C8F54A03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6594C45-FB4A-6EA0-453E-4DCCEC03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Inhaltsplatzhalter 2">
            <a:extLst>
              <a:ext uri="{FF2B5EF4-FFF2-40B4-BE49-F238E27FC236}">
                <a16:creationId xmlns:a16="http://schemas.microsoft.com/office/drawing/2014/main" id="{58152E64-59D2-E345-502E-AF16DF493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574" y="1800000"/>
            <a:ext cx="11282752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12592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5DCAD1A-8BF0-BB17-3572-ABE5D39EA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11332327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1419A364-1A64-43FB-73D5-3437BA0FA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pic>
        <p:nvPicPr>
          <p:cNvPr id="2" name="Grafik 1" descr="Ein Bild, das Grafiken, Schrift, Grafikdesign, Design enthält.&#10;&#10;Automatisch generierte Beschreibung">
            <a:extLst>
              <a:ext uri="{FF2B5EF4-FFF2-40B4-BE49-F238E27FC236}">
                <a16:creationId xmlns:a16="http://schemas.microsoft.com/office/drawing/2014/main" id="{DB074BD2-E3D0-0B0C-D1DA-EED11C76983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159" y="371703"/>
            <a:ext cx="1373821" cy="334960"/>
          </a:xfrm>
          <a:prstGeom prst="rect">
            <a:avLst/>
          </a:prstGeom>
        </p:spPr>
      </p:pic>
      <p:sp>
        <p:nvSpPr>
          <p:cNvPr id="17" name="Datumsplatzhalter 16">
            <a:extLst>
              <a:ext uri="{FF2B5EF4-FFF2-40B4-BE49-F238E27FC236}">
                <a16:creationId xmlns:a16="http://schemas.microsoft.com/office/drawing/2014/main" id="{46E1CF63-4A9B-D5DB-0B33-05C7ADF4B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8" name="Fußzeilenplatzhalter 17">
            <a:extLst>
              <a:ext uri="{FF2B5EF4-FFF2-40B4-BE49-F238E27FC236}">
                <a16:creationId xmlns:a16="http://schemas.microsoft.com/office/drawing/2014/main" id="{90062B49-4949-F39B-C9D0-66054A04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9" name="Foliennummernplatzhalter 18">
            <a:extLst>
              <a:ext uri="{FF2B5EF4-FFF2-40B4-BE49-F238E27FC236}">
                <a16:creationId xmlns:a16="http://schemas.microsoft.com/office/drawing/2014/main" id="{29792A1C-0256-770B-2893-A4E9757DE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02572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halt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5600"/>
            </a:lvl1pPr>
          </a:lstStyle>
          <a:p>
            <a:r>
              <a:rPr lang="de-CH" dirty="0"/>
              <a:t>Titel hinzufügen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1371600" y="1976437"/>
            <a:ext cx="10408380" cy="4430783"/>
          </a:xfrm>
        </p:spPr>
        <p:txBody>
          <a:bodyPr/>
          <a:lstStyle>
            <a:lvl1pPr>
              <a:lnSpc>
                <a:spcPct val="101000"/>
              </a:lnSpc>
              <a:defRPr sz="2800"/>
            </a:lvl1pPr>
            <a:lvl2pPr marL="288000" indent="-288000">
              <a:lnSpc>
                <a:spcPct val="101000"/>
              </a:lnSpc>
              <a:defRPr sz="2800"/>
            </a:lvl2pPr>
            <a:lvl3pPr marL="576000" indent="-288000">
              <a:lnSpc>
                <a:spcPct val="101000"/>
              </a:lnSpc>
              <a:defRPr sz="2800"/>
            </a:lvl3pPr>
            <a:lvl4pPr marL="864000" indent="-288000">
              <a:lnSpc>
                <a:spcPct val="101000"/>
              </a:lnSpc>
              <a:defRPr sz="2800"/>
            </a:lvl4pPr>
            <a:lvl5pPr marL="1152000" indent="-288000">
              <a:lnSpc>
                <a:spcPct val="101000"/>
              </a:lnSpc>
              <a:defRPr sz="28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F450A070-656E-834F-4B72-F7755010E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EA1F0-2D0E-2548-9F91-5569D95CD98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C37A8876-B0F5-B183-E7B8-A5584B56C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DC07AFE0-5328-4D6D-73A8-515B7357E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094112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864">
          <p15:clr>
            <a:srgbClr val="A4A3A4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430E3E2-B728-82CC-515A-FC06B6EA0B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9574" y="1825625"/>
            <a:ext cx="5610226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2A44ADC-728A-1A35-1128-54D12FD4D5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60778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A4F99092-B603-5BE7-F598-54F078779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3D438E9A-6E06-329D-A315-2275DAEFB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90D0-C74A-874A-BAED-C0D7D191B437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F03E019F-8FEB-B658-E8F1-B7E4FCB77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4263DDFD-A6FC-E851-53BD-DD482E41B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72694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421011" y="1976437"/>
            <a:ext cx="5472000" cy="4430783"/>
          </a:xfrm>
        </p:spPr>
        <p:txBody>
          <a:bodyPr/>
          <a:lstStyle>
            <a:lvl1pPr>
              <a:lnSpc>
                <a:spcPct val="101000"/>
              </a:lnSpc>
              <a:defRPr sz="2800"/>
            </a:lvl1pPr>
            <a:lvl2pPr marL="288000" indent="-288000">
              <a:lnSpc>
                <a:spcPct val="101000"/>
              </a:lnSpc>
              <a:defRPr sz="2800"/>
            </a:lvl2pPr>
            <a:lvl3pPr marL="576000" indent="-288000">
              <a:lnSpc>
                <a:spcPct val="101000"/>
              </a:lnSpc>
              <a:defRPr sz="2800"/>
            </a:lvl3pPr>
            <a:lvl4pPr marL="864000" indent="-288000">
              <a:lnSpc>
                <a:spcPct val="101000"/>
              </a:lnSpc>
              <a:defRPr sz="2800"/>
            </a:lvl4pPr>
            <a:lvl5pPr marL="1152000" indent="-288000">
              <a:lnSpc>
                <a:spcPct val="101000"/>
              </a:lnSpc>
              <a:defRPr sz="28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84E50EC7-59F1-CC2B-0EDB-3AA36AF1941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298989" y="1976437"/>
            <a:ext cx="5472000" cy="4430783"/>
          </a:xfrm>
        </p:spPr>
        <p:txBody>
          <a:bodyPr/>
          <a:lstStyle>
            <a:lvl1pPr>
              <a:lnSpc>
                <a:spcPct val="101000"/>
              </a:lnSpc>
              <a:defRPr sz="2800"/>
            </a:lvl1pPr>
            <a:lvl2pPr marL="288000" indent="-288000">
              <a:lnSpc>
                <a:spcPct val="101000"/>
              </a:lnSpc>
              <a:defRPr sz="2800"/>
            </a:lvl2pPr>
            <a:lvl3pPr marL="576000" indent="-288000">
              <a:lnSpc>
                <a:spcPct val="101000"/>
              </a:lnSpc>
              <a:defRPr sz="2800"/>
            </a:lvl3pPr>
            <a:lvl4pPr marL="864000" indent="-288000">
              <a:lnSpc>
                <a:spcPct val="101000"/>
              </a:lnSpc>
              <a:defRPr sz="2800"/>
            </a:lvl4pPr>
            <a:lvl5pPr marL="1152000" indent="-288000">
              <a:lnSpc>
                <a:spcPct val="101000"/>
              </a:lnSpc>
              <a:defRPr sz="2800"/>
            </a:lvl5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A9390AAB-13CD-ED9F-A820-12FEC5D34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10EC04F5-F407-80FF-22AC-D8F134D1682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90DE59D-42A8-D848-87B2-27699056425A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FEB841A3-4D51-6156-6A11-899194D3A8E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73E6E17C-915E-3B5C-B7AB-7CFBE5AC9C7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42810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0">
            <a:extLst>
              <a:ext uri="{FF2B5EF4-FFF2-40B4-BE49-F238E27FC236}">
                <a16:creationId xmlns:a16="http://schemas.microsoft.com/office/drawing/2014/main" id="{C7F10D1E-BA88-6440-D9D4-860A68EA3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78F5292A-816D-D5C7-C4C6-FC9C369007D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12018" y="1976437"/>
            <a:ext cx="3643200" cy="4430782"/>
          </a:xfrm>
        </p:spPr>
        <p:txBody>
          <a:bodyPr/>
          <a:lstStyle>
            <a:lvl1pPr>
              <a:lnSpc>
                <a:spcPct val="115000"/>
              </a:lnSpc>
              <a:defRPr sz="1600"/>
            </a:lvl1pPr>
            <a:lvl2pPr>
              <a:lnSpc>
                <a:spcPct val="115000"/>
              </a:lnSpc>
              <a:defRPr sz="1600"/>
            </a:lvl2pPr>
            <a:lvl3pPr>
              <a:lnSpc>
                <a:spcPct val="115000"/>
              </a:lnSpc>
              <a:defRPr sz="1600"/>
            </a:lvl3pPr>
            <a:lvl4pPr>
              <a:lnSpc>
                <a:spcPct val="115000"/>
              </a:lnSpc>
              <a:defRPr sz="1600"/>
            </a:lvl4pPr>
            <a:lvl5pPr>
              <a:lnSpc>
                <a:spcPct val="115000"/>
              </a:lnSpc>
              <a:defRPr sz="16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509F90C2-58CB-58D3-2A03-5B2541D1295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274400" y="1976437"/>
            <a:ext cx="3643200" cy="4430782"/>
          </a:xfrm>
        </p:spPr>
        <p:txBody>
          <a:bodyPr/>
          <a:lstStyle>
            <a:lvl1pPr>
              <a:lnSpc>
                <a:spcPct val="115000"/>
              </a:lnSpc>
              <a:defRPr sz="1600" b="0"/>
            </a:lvl1pPr>
            <a:lvl2pPr>
              <a:lnSpc>
                <a:spcPct val="115000"/>
              </a:lnSpc>
              <a:defRPr sz="1600"/>
            </a:lvl2pPr>
            <a:lvl3pPr>
              <a:lnSpc>
                <a:spcPct val="115000"/>
              </a:lnSpc>
              <a:defRPr sz="1600"/>
            </a:lvl3pPr>
            <a:lvl4pPr>
              <a:lnSpc>
                <a:spcPct val="115000"/>
              </a:lnSpc>
              <a:defRPr sz="1600"/>
            </a:lvl4pPr>
            <a:lvl5pPr>
              <a:lnSpc>
                <a:spcPct val="115000"/>
              </a:lnSpc>
              <a:defRPr sz="16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6" name="Inhaltsplatzhalter 3">
            <a:extLst>
              <a:ext uri="{FF2B5EF4-FFF2-40B4-BE49-F238E27FC236}">
                <a16:creationId xmlns:a16="http://schemas.microsoft.com/office/drawing/2014/main" id="{00A8A54A-8178-668D-2E31-E251EB1D563B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132962" y="1976437"/>
            <a:ext cx="3643200" cy="4430782"/>
          </a:xfrm>
        </p:spPr>
        <p:txBody>
          <a:bodyPr/>
          <a:lstStyle>
            <a:lvl1pPr>
              <a:lnSpc>
                <a:spcPct val="115000"/>
              </a:lnSpc>
              <a:defRPr sz="1600" b="0"/>
            </a:lvl1pPr>
            <a:lvl2pPr>
              <a:lnSpc>
                <a:spcPct val="115000"/>
              </a:lnSpc>
              <a:defRPr sz="1600"/>
            </a:lvl2pPr>
            <a:lvl3pPr>
              <a:lnSpc>
                <a:spcPct val="115000"/>
              </a:lnSpc>
              <a:defRPr sz="1600"/>
            </a:lvl3pPr>
            <a:lvl4pPr>
              <a:lnSpc>
                <a:spcPct val="115000"/>
              </a:lnSpc>
              <a:defRPr sz="1600"/>
            </a:lvl4pPr>
            <a:lvl5pPr>
              <a:lnSpc>
                <a:spcPct val="115000"/>
              </a:lnSpc>
              <a:defRPr sz="16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14" name="Datumsplatzhalter 13">
            <a:extLst>
              <a:ext uri="{FF2B5EF4-FFF2-40B4-BE49-F238E27FC236}">
                <a16:creationId xmlns:a16="http://schemas.microsoft.com/office/drawing/2014/main" id="{C167F1B6-81C3-A176-8C60-16B93875695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556F355-D820-7F40-8518-A29D0B709AB0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1C54A0BA-D0E9-4707-4D1C-59233F110AD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C1E57E3F-A66F-CF19-5461-F6F455CA522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3859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Bild gross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>
            <a:extLst>
              <a:ext uri="{FF2B5EF4-FFF2-40B4-BE49-F238E27FC236}">
                <a16:creationId xmlns:a16="http://schemas.microsoft.com/office/drawing/2014/main" id="{95AF8164-71A7-1F91-C34B-7C78E1CECDB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44000" y="0"/>
            <a:ext cx="6948000" cy="685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295EAA48-EC54-D9F8-611F-3986176FD2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019" y="371702"/>
            <a:ext cx="4057200" cy="8280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3FD7F9FA-E724-CF6E-796C-35BE869FE3E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12019" y="1976437"/>
            <a:ext cx="4057200" cy="443078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07E8313-9915-922C-92C1-C1C211B89C2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3B38088-DE57-044B-B777-AF9B6725DD24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9CD2974-3F9F-6E9B-FE7C-DC021E7DFBB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82EB51-DAC3-08C0-8CEC-12BDE83438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5342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Bild schmal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dplatzhalter 4">
            <a:extLst>
              <a:ext uri="{FF2B5EF4-FFF2-40B4-BE49-F238E27FC236}">
                <a16:creationId xmlns:a16="http://schemas.microsoft.com/office/drawing/2014/main" id="{DE1CD821-7888-517A-9192-156ABA3717A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76000" y="0"/>
            <a:ext cx="5616000" cy="685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1" name="Titel 1">
            <a:extLst>
              <a:ext uri="{FF2B5EF4-FFF2-40B4-BE49-F238E27FC236}">
                <a16:creationId xmlns:a16="http://schemas.microsoft.com/office/drawing/2014/main" id="{0E4A2771-F18D-20E7-A724-BDCCD1FD80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019" y="371702"/>
            <a:ext cx="5580000" cy="8280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22" name="Inhaltsplatzhalter 2">
            <a:extLst>
              <a:ext uri="{FF2B5EF4-FFF2-40B4-BE49-F238E27FC236}">
                <a16:creationId xmlns:a16="http://schemas.microsoft.com/office/drawing/2014/main" id="{A1881A13-F659-2EE6-B20C-4827D81ADFE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12019" y="1976437"/>
            <a:ext cx="5580000" cy="443078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26" name="Datumsplatzhalter 25">
            <a:extLst>
              <a:ext uri="{FF2B5EF4-FFF2-40B4-BE49-F238E27FC236}">
                <a16:creationId xmlns:a16="http://schemas.microsoft.com/office/drawing/2014/main" id="{7128F2EF-B479-0921-DDC0-50480AB5E58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FCD88A1-7351-0E43-9555-40364D14800D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27" name="Fußzeilenplatzhalter 26">
            <a:extLst>
              <a:ext uri="{FF2B5EF4-FFF2-40B4-BE49-F238E27FC236}">
                <a16:creationId xmlns:a16="http://schemas.microsoft.com/office/drawing/2014/main" id="{EBBF299C-9D36-0775-3D5E-6BC34CD7978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28" name="Foliennummernplatzhalter 27">
            <a:extLst>
              <a:ext uri="{FF2B5EF4-FFF2-40B4-BE49-F238E27FC236}">
                <a16:creationId xmlns:a16="http://schemas.microsoft.com/office/drawing/2014/main" id="{AC7A2941-8A75-3D3C-82A9-1FE2F44E29C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43497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Bilder oben mit In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4">
            <a:extLst>
              <a:ext uri="{FF2B5EF4-FFF2-40B4-BE49-F238E27FC236}">
                <a16:creationId xmlns:a16="http://schemas.microsoft.com/office/drawing/2014/main" id="{FDD3ACA2-B3D5-7962-B739-A108A18832B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6000" cy="304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8" name="Bildplatzhalter 4">
            <a:extLst>
              <a:ext uri="{FF2B5EF4-FFF2-40B4-BE49-F238E27FC236}">
                <a16:creationId xmlns:a16="http://schemas.microsoft.com/office/drawing/2014/main" id="{0F88075D-5CF3-4617-A08C-BDA4A3F4018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6000" cy="304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D8FD9A70-74C4-C5F8-94C3-925979C949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9574" y="3429000"/>
            <a:ext cx="5283655" cy="274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7" name="Inhaltsplatzhalter 3">
            <a:extLst>
              <a:ext uri="{FF2B5EF4-FFF2-40B4-BE49-F238E27FC236}">
                <a16:creationId xmlns:a16="http://schemas.microsoft.com/office/drawing/2014/main" id="{E5AAFC84-578D-3D4E-E9D4-39FFF8149F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3429000"/>
            <a:ext cx="5683980" cy="27479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27" name="Datumsplatzhalter 26">
            <a:extLst>
              <a:ext uri="{FF2B5EF4-FFF2-40B4-BE49-F238E27FC236}">
                <a16:creationId xmlns:a16="http://schemas.microsoft.com/office/drawing/2014/main" id="{F01A348B-86CD-94AF-2E0F-BDC0781FC632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AED0687D-8EED-E242-854F-20E30AD66970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28" name="Fußzeilenplatzhalter 27">
            <a:extLst>
              <a:ext uri="{FF2B5EF4-FFF2-40B4-BE49-F238E27FC236}">
                <a16:creationId xmlns:a16="http://schemas.microsoft.com/office/drawing/2014/main" id="{7CCBA830-116B-7E33-809E-F403FEAD34C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29" name="Foliennummernplatzhalter 28">
            <a:extLst>
              <a:ext uri="{FF2B5EF4-FFF2-40B4-BE49-F238E27FC236}">
                <a16:creationId xmlns:a16="http://schemas.microsoft.com/office/drawing/2014/main" id="{7FA4B7C9-9073-3383-FA26-2048F87E0E5D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57529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Bild ganze 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4">
            <a:extLst>
              <a:ext uri="{FF2B5EF4-FFF2-40B4-BE49-F238E27FC236}">
                <a16:creationId xmlns:a16="http://schemas.microsoft.com/office/drawing/2014/main" id="{04E4538D-5AB9-16EE-FC99-A319E1738A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540000" anchor="ctr" anchorCtr="0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3" name="Datumsplatzhalter 22">
            <a:extLst>
              <a:ext uri="{FF2B5EF4-FFF2-40B4-BE49-F238E27FC236}">
                <a16:creationId xmlns:a16="http://schemas.microsoft.com/office/drawing/2014/main" id="{04301E68-6020-2D17-12A3-0B6143B3ADC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662664F-36E6-074F-94B9-8A4C31E691C6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24" name="Fußzeilenplatzhalter 23">
            <a:extLst>
              <a:ext uri="{FF2B5EF4-FFF2-40B4-BE49-F238E27FC236}">
                <a16:creationId xmlns:a16="http://schemas.microsoft.com/office/drawing/2014/main" id="{1D8D8231-081C-4B6B-CF95-9FEE6D0496A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de-DE" dirty="0"/>
              <a:t>Einwohnergemeinde Zuchwil | Abteilung – Titel der Präsentation – Vorname Name – (</a:t>
            </a:r>
            <a:r>
              <a:rPr lang="de-DE" dirty="0" err="1"/>
              <a:t>Fusszeile</a:t>
            </a:r>
            <a:r>
              <a:rPr lang="de-DE" dirty="0"/>
              <a:t> ändern über «Einfügen &gt; Kopf- und </a:t>
            </a:r>
            <a:r>
              <a:rPr lang="de-DE" dirty="0" err="1"/>
              <a:t>Fusszeile</a:t>
            </a:r>
            <a:r>
              <a:rPr lang="de-DE" dirty="0"/>
              <a:t>»)</a:t>
            </a:r>
          </a:p>
        </p:txBody>
      </p:sp>
      <p:sp>
        <p:nvSpPr>
          <p:cNvPr id="25" name="Foliennummernplatzhalter 24">
            <a:extLst>
              <a:ext uri="{FF2B5EF4-FFF2-40B4-BE49-F238E27FC236}">
                <a16:creationId xmlns:a16="http://schemas.microsoft.com/office/drawing/2014/main" id="{6A671B46-1A62-A525-D45A-34A10D55C2B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59DC5CB-8C53-A73E-7A96-0211E1DEAD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019" y="371702"/>
            <a:ext cx="4680000" cy="8280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E492C55-166A-21F7-0987-64E0BF3C7F8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09574" y="1976437"/>
            <a:ext cx="4680000" cy="443078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Inhalt hinzufügen</a:t>
            </a:r>
          </a:p>
          <a:p>
            <a:pPr lvl="1"/>
            <a:r>
              <a:rPr lang="de-DE" dirty="0"/>
              <a:t>Zweite </a:t>
            </a:r>
            <a:r>
              <a:rPr lang="de-CH" noProof="0" dirty="0"/>
              <a:t>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421143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8E2A29-8BF2-0893-7DE1-5CFA81A77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74" y="1709738"/>
            <a:ext cx="10937876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573F5FF-41A6-7CB1-789B-27AE7B81E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9574" y="4589463"/>
            <a:ext cx="10937876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31653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131FB2BC-39C8-67B0-961A-B1B4E096D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5A666-C9A2-0244-B463-D7A9172ED4AF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7BFBA63F-B1E3-6512-FB80-EF937AF5D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190E79E-5240-F40E-2D21-3D5F44A6A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59912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 schmal Bla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CBC3AC7-219E-4C67-AEDA-C67A12A69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53028-BB52-8B47-BA96-CBBAB21E1A20}" type="datetime4">
              <a:rPr lang="de-CH" smtClean="0"/>
              <a:t>19. Mai 2026</a:t>
            </a:fld>
            <a:endParaRPr lang="de-CH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764E7F5-EE66-4CED-8EDA-D78B639D2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8" name="Bildplatzhalter 4">
            <a:extLst>
              <a:ext uri="{FF2B5EF4-FFF2-40B4-BE49-F238E27FC236}">
                <a16:creationId xmlns:a16="http://schemas.microsoft.com/office/drawing/2014/main" id="{B7EC263D-EC6B-8375-4025-532D38E391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85694" y="0"/>
            <a:ext cx="4606305" cy="685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E43D08E9-1FD4-E52B-2A96-3D7D0F7CA5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019" y="371702"/>
            <a:ext cx="4243820" cy="8280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72A518D2-5D61-A833-D118-5F38A6D9512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12018" y="1976437"/>
            <a:ext cx="4243821" cy="390083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582A78D-6DB8-5757-0567-55B2B23B7B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020" y="5877272"/>
            <a:ext cx="2219404" cy="54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4076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 gross Blau 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CBC3AC7-219E-4C67-AEDA-C67A12A69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5F39-D1E3-F042-8D99-4B9BFF5DA0FF}" type="datetime4">
              <a:rPr lang="de-CH" smtClean="0"/>
              <a:t>19. Mai 2026</a:t>
            </a:fld>
            <a:endParaRPr lang="de-CH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764E7F5-EE66-4CED-8EDA-D78B639D2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7782AC2-B1F9-49B1-8F1C-175BF9874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76120" y="6560212"/>
            <a:ext cx="4606305" cy="144016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Einwohnergemeinde Zuchwil | Abteilung – Titel der Präsentation – Vorname Name – (</a:t>
            </a:r>
            <a:r>
              <a:rPr lang="de-DE" dirty="0" err="1"/>
              <a:t>Fusszeile</a:t>
            </a:r>
            <a:r>
              <a:rPr lang="de-DE" dirty="0"/>
              <a:t> ändern über «Einfügen &gt; Kopf- und </a:t>
            </a:r>
            <a:r>
              <a:rPr lang="de-DE" dirty="0" err="1"/>
              <a:t>Fusszeile</a:t>
            </a:r>
            <a:r>
              <a:rPr lang="de-DE" dirty="0"/>
              <a:t>»)</a:t>
            </a:r>
            <a:endParaRPr lang="de-CH" dirty="0"/>
          </a:p>
        </p:txBody>
      </p:sp>
      <p:sp>
        <p:nvSpPr>
          <p:cNvPr id="8" name="Bildplatzhalter 4">
            <a:extLst>
              <a:ext uri="{FF2B5EF4-FFF2-40B4-BE49-F238E27FC236}">
                <a16:creationId xmlns:a16="http://schemas.microsoft.com/office/drawing/2014/main" id="{B7EC263D-EC6B-8375-4025-532D38E391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6000" cy="685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E43D08E9-1FD4-E52B-2A96-3D7D0F7CA5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019" y="371702"/>
            <a:ext cx="4243820" cy="8280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72A518D2-5D61-A833-D118-5F38A6D9512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12018" y="1976437"/>
            <a:ext cx="4243821" cy="390083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582A78D-6DB8-5757-0567-55B2B23B7B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12018" y="5877272"/>
            <a:ext cx="2219404" cy="54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156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ahl und Inhal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>
            <a:extLst>
              <a:ext uri="{FF2B5EF4-FFF2-40B4-BE49-F238E27FC236}">
                <a16:creationId xmlns:a16="http://schemas.microsoft.com/office/drawing/2014/main" id="{11E4D078-5AAB-4B78-A536-1E5E7581160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7195" y="1976438"/>
            <a:ext cx="4159461" cy="1283394"/>
          </a:xfrm>
        </p:spPr>
        <p:txBody>
          <a:bodyPr anchor="t"/>
          <a:lstStyle>
            <a:lvl1pPr algn="l">
              <a:lnSpc>
                <a:spcPct val="83000"/>
              </a:lnSpc>
              <a:defRPr sz="11200" spc="-180" baseline="0">
                <a:solidFill>
                  <a:schemeClr val="bg1"/>
                </a:solidFill>
              </a:defRPr>
            </a:lvl1pPr>
          </a:lstStyle>
          <a:p>
            <a:r>
              <a:rPr lang="de-CH" dirty="0"/>
              <a:t>0000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4A1BB34-CAC2-B749-245B-FE40C8F074D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250180" y="2052639"/>
            <a:ext cx="5598348" cy="3068550"/>
          </a:xfrm>
        </p:spPr>
        <p:txBody>
          <a:bodyPr/>
          <a:lstStyle>
            <a:lvl1pPr>
              <a:defRPr b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B0BD420C-DF08-7196-84B2-CCD6C43FD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A2CB0FF-634D-E94A-AA4B-DD2825A8AD84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C6D7205C-F22C-65D4-A186-3D0B89E1C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Einwohnergemeinde Zuchwil | Abteilung – Titel der Präsentation – Vorname Name – (</a:t>
            </a:r>
            <a:r>
              <a:rPr lang="de-DE" dirty="0" err="1"/>
              <a:t>Fusszeile</a:t>
            </a:r>
            <a:r>
              <a:rPr lang="de-DE" dirty="0"/>
              <a:t> ändern über «Einfügen &gt; Kopf- und </a:t>
            </a:r>
            <a:r>
              <a:rPr lang="de-DE" dirty="0" err="1"/>
              <a:t>Fusszeile</a:t>
            </a:r>
            <a:r>
              <a:rPr lang="de-DE" dirty="0"/>
              <a:t>»)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E9F4E4BA-A87D-D339-4F68-B34B061EE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007219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ahl goss und Inhal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>
            <a:extLst>
              <a:ext uri="{FF2B5EF4-FFF2-40B4-BE49-F238E27FC236}">
                <a16:creationId xmlns:a16="http://schemas.microsoft.com/office/drawing/2014/main" id="{11E4D078-5AAB-4B78-A536-1E5E7581160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7195" y="1928813"/>
            <a:ext cx="6686917" cy="2640694"/>
          </a:xfrm>
        </p:spPr>
        <p:txBody>
          <a:bodyPr anchor="t"/>
          <a:lstStyle>
            <a:lvl1pPr algn="l">
              <a:lnSpc>
                <a:spcPct val="83000"/>
              </a:lnSpc>
              <a:defRPr sz="22400" spc="-180" baseline="0">
                <a:solidFill>
                  <a:schemeClr val="bg1"/>
                </a:solidFill>
              </a:defRPr>
            </a:lvl1pPr>
          </a:lstStyle>
          <a:p>
            <a:r>
              <a:rPr lang="de-CH" dirty="0"/>
              <a:t>0000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4A1BB34-CAC2-B749-245B-FE40C8F074D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7535375" y="1989410"/>
            <a:ext cx="3817209" cy="3419809"/>
          </a:xfrm>
        </p:spPr>
        <p:txBody>
          <a:bodyPr/>
          <a:lstStyle>
            <a:lvl1pPr>
              <a:defRPr b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6D291160-E0F3-8A41-F1E6-3F3B84418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3A94-CC5C-354D-9980-994B3190224F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C7927B5-8E6B-93B8-4A05-A85CB82A7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b="1" dirty="0"/>
              <a:t>Einwohnergemeinde Zuchwil | Abteilung – Titel der Präsentation – Vorname Name – (</a:t>
            </a:r>
            <a:r>
              <a:rPr lang="de-DE" b="1" dirty="0" err="1"/>
              <a:t>Fusszeile</a:t>
            </a:r>
            <a:r>
              <a:rPr lang="de-DE" b="1" dirty="0"/>
              <a:t> ändern über «Einfügen &gt; Kopf- und </a:t>
            </a:r>
            <a:r>
              <a:rPr lang="de-DE" b="1" dirty="0" err="1"/>
              <a:t>Fusszeile</a:t>
            </a:r>
            <a:r>
              <a:rPr lang="de-DE" b="1" dirty="0"/>
              <a:t>»)</a:t>
            </a:r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284765CB-52AF-597D-6695-C92D0C080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29998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15C1CE07-A57D-0813-75AC-4F7178F4AD8B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635696" y="1589745"/>
            <a:ext cx="3016800" cy="3016800"/>
          </a:xfrm>
          <a:custGeom>
            <a:avLst/>
            <a:gdLst>
              <a:gd name="connsiteX0" fmla="*/ 1508400 w 3016800"/>
              <a:gd name="connsiteY0" fmla="*/ 0 h 3016800"/>
              <a:gd name="connsiteX1" fmla="*/ 3016800 w 3016800"/>
              <a:gd name="connsiteY1" fmla="*/ 1508400 h 3016800"/>
              <a:gd name="connsiteX2" fmla="*/ 1508400 w 3016800"/>
              <a:gd name="connsiteY2" fmla="*/ 3016800 h 3016800"/>
              <a:gd name="connsiteX3" fmla="*/ 0 w 3016800"/>
              <a:gd name="connsiteY3" fmla="*/ 1508400 h 3016800"/>
              <a:gd name="connsiteX4" fmla="*/ 1508400 w 3016800"/>
              <a:gd name="connsiteY4" fmla="*/ 0 h 30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6800" h="3016800">
                <a:moveTo>
                  <a:pt x="1508400" y="0"/>
                </a:moveTo>
                <a:cubicBezTo>
                  <a:pt x="2341466" y="0"/>
                  <a:pt x="3016800" y="675334"/>
                  <a:pt x="3016800" y="1508400"/>
                </a:cubicBezTo>
                <a:cubicBezTo>
                  <a:pt x="3016800" y="2341466"/>
                  <a:pt x="2341466" y="3016800"/>
                  <a:pt x="1508400" y="3016800"/>
                </a:cubicBezTo>
                <a:cubicBezTo>
                  <a:pt x="675334" y="3016800"/>
                  <a:pt x="0" y="2341466"/>
                  <a:pt x="0" y="1508400"/>
                </a:cubicBezTo>
                <a:cubicBezTo>
                  <a:pt x="0" y="675334"/>
                  <a:pt x="675334" y="0"/>
                  <a:pt x="1508400" y="0"/>
                </a:cubicBezTo>
                <a:close/>
              </a:path>
            </a:pathLst>
          </a:cu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wrap="square" tIns="720000" anchor="ctr">
            <a:noAutofit/>
          </a:bodyPr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12019" y="371702"/>
            <a:ext cx="5580000" cy="8280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5226050" y="1976437"/>
            <a:ext cx="5040000" cy="2568687"/>
          </a:xfrm>
        </p:spPr>
        <p:txBody>
          <a:bodyPr/>
          <a:lstStyle>
            <a:lvl1pPr>
              <a:lnSpc>
                <a:spcPct val="112000"/>
              </a:lnSpc>
              <a:tabLst>
                <a:tab pos="361950" algn="l"/>
              </a:tabLst>
              <a:defRPr/>
            </a:lvl1pPr>
            <a:lvl2pPr>
              <a:lnSpc>
                <a:spcPct val="112000"/>
              </a:lnSpc>
              <a:tabLst>
                <a:tab pos="361950" algn="l"/>
              </a:tabLst>
              <a:defRPr/>
            </a:lvl2pPr>
            <a:lvl3pPr>
              <a:lnSpc>
                <a:spcPct val="112000"/>
              </a:lnSpc>
              <a:tabLst>
                <a:tab pos="361950" algn="l"/>
              </a:tabLst>
              <a:defRPr/>
            </a:lvl3pPr>
            <a:lvl4pPr>
              <a:lnSpc>
                <a:spcPct val="112000"/>
              </a:lnSpc>
              <a:tabLst>
                <a:tab pos="361950" algn="l"/>
              </a:tabLst>
              <a:defRPr/>
            </a:lvl4pPr>
            <a:lvl5pPr>
              <a:lnSpc>
                <a:spcPct val="112000"/>
              </a:lnSpc>
              <a:tabLst>
                <a:tab pos="361950" algn="l"/>
              </a:tabLst>
              <a:defRPr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133DFD27-7EB9-BC39-5EE0-A172ED2AA6A8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226050" y="5229224"/>
            <a:ext cx="5040000" cy="857251"/>
          </a:xfrm>
        </p:spPr>
        <p:txBody>
          <a:bodyPr anchor="b"/>
          <a:lstStyle>
            <a:lvl1pPr>
              <a:lnSpc>
                <a:spcPct val="111000"/>
              </a:lnSpc>
              <a:defRPr sz="1200"/>
            </a:lvl1pPr>
            <a:lvl2pPr>
              <a:lnSpc>
                <a:spcPct val="111000"/>
              </a:lnSpc>
              <a:defRPr sz="1200"/>
            </a:lvl2pPr>
            <a:lvl3pPr>
              <a:lnSpc>
                <a:spcPct val="111000"/>
              </a:lnSpc>
              <a:defRPr sz="1200"/>
            </a:lvl3pPr>
            <a:lvl4pPr>
              <a:lnSpc>
                <a:spcPct val="111000"/>
              </a:lnSpc>
              <a:defRPr sz="1200"/>
            </a:lvl4pPr>
            <a:lvl5pPr>
              <a:lnSpc>
                <a:spcPct val="111000"/>
              </a:lnSpc>
              <a:defRPr sz="1200"/>
            </a:lvl5pPr>
          </a:lstStyle>
          <a:p>
            <a:pPr lvl="0"/>
            <a:r>
              <a:rPr lang="de-CH" noProof="0" dirty="0" err="1"/>
              <a:t>Einwohnergeminde</a:t>
            </a:r>
            <a:r>
              <a:rPr lang="de-CH" noProof="0" dirty="0"/>
              <a:t> Zuchwil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7B4FCE7F-551C-491E-1CBF-374BCF1D985E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016D29-5BDF-8B48-9396-3A11828F276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B537CCBA-56BB-A1BC-5AA7-5B1C222CA35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8CBC6239-90C0-1917-2BE3-CE6594B653E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47815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15C1CE07-A57D-0813-75AC-4F7178F4AD8B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73500" y="1594163"/>
            <a:ext cx="1810800" cy="1810800"/>
          </a:xfrm>
          <a:custGeom>
            <a:avLst/>
            <a:gdLst>
              <a:gd name="connsiteX0" fmla="*/ 1508400 w 3016800"/>
              <a:gd name="connsiteY0" fmla="*/ 0 h 3016800"/>
              <a:gd name="connsiteX1" fmla="*/ 3016800 w 3016800"/>
              <a:gd name="connsiteY1" fmla="*/ 1508400 h 3016800"/>
              <a:gd name="connsiteX2" fmla="*/ 1508400 w 3016800"/>
              <a:gd name="connsiteY2" fmla="*/ 3016800 h 3016800"/>
              <a:gd name="connsiteX3" fmla="*/ 0 w 3016800"/>
              <a:gd name="connsiteY3" fmla="*/ 1508400 h 3016800"/>
              <a:gd name="connsiteX4" fmla="*/ 1508400 w 3016800"/>
              <a:gd name="connsiteY4" fmla="*/ 0 h 30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6800" h="3016800">
                <a:moveTo>
                  <a:pt x="1508400" y="0"/>
                </a:moveTo>
                <a:cubicBezTo>
                  <a:pt x="2341466" y="0"/>
                  <a:pt x="3016800" y="675334"/>
                  <a:pt x="3016800" y="1508400"/>
                </a:cubicBezTo>
                <a:cubicBezTo>
                  <a:pt x="3016800" y="2341466"/>
                  <a:pt x="2341466" y="3016800"/>
                  <a:pt x="1508400" y="3016800"/>
                </a:cubicBezTo>
                <a:cubicBezTo>
                  <a:pt x="675334" y="3016800"/>
                  <a:pt x="0" y="2341466"/>
                  <a:pt x="0" y="1508400"/>
                </a:cubicBezTo>
                <a:cubicBezTo>
                  <a:pt x="0" y="675334"/>
                  <a:pt x="675334" y="0"/>
                  <a:pt x="1508400" y="0"/>
                </a:cubicBezTo>
                <a:close/>
              </a:path>
            </a:pathLst>
          </a:cu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wrap="square" tIns="720000" anchor="ctr">
            <a:noAutofit/>
          </a:bodyPr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12019" y="371702"/>
            <a:ext cx="5580000" cy="8280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133DFD27-7EB9-BC39-5EE0-A172ED2AA6A8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1383025" y="3736800"/>
            <a:ext cx="2340000" cy="1352435"/>
          </a:xfrm>
        </p:spPr>
        <p:txBody>
          <a:bodyPr/>
          <a:lstStyle>
            <a:lvl1pPr>
              <a:lnSpc>
                <a:spcPct val="100000"/>
              </a:lnSpc>
              <a:tabLst>
                <a:tab pos="244800" algn="l"/>
              </a:tabLst>
              <a:defRPr sz="1200" spc="20" baseline="0"/>
            </a:lvl1pPr>
            <a:lvl2pPr>
              <a:lnSpc>
                <a:spcPct val="111000"/>
              </a:lnSpc>
              <a:defRPr sz="1200"/>
            </a:lvl2pPr>
            <a:lvl3pPr>
              <a:lnSpc>
                <a:spcPct val="111000"/>
              </a:lnSpc>
              <a:defRPr sz="1200"/>
            </a:lvl3pPr>
            <a:lvl4pPr>
              <a:lnSpc>
                <a:spcPct val="111000"/>
              </a:lnSpc>
              <a:defRPr sz="1200"/>
            </a:lvl4pPr>
            <a:lvl5pPr>
              <a:lnSpc>
                <a:spcPct val="111000"/>
              </a:lnSpc>
              <a:defRPr sz="1200"/>
            </a:lvl5pPr>
          </a:lstStyle>
          <a:p>
            <a:pPr lvl="0"/>
            <a:r>
              <a:rPr lang="de-CH" noProof="0" dirty="0"/>
              <a:t>Vorname Name</a:t>
            </a:r>
          </a:p>
        </p:txBody>
      </p:sp>
      <p:sp>
        <p:nvSpPr>
          <p:cNvPr id="10" name="Bildplatzhalter 8">
            <a:extLst>
              <a:ext uri="{FF2B5EF4-FFF2-40B4-BE49-F238E27FC236}">
                <a16:creationId xmlns:a16="http://schemas.microsoft.com/office/drawing/2014/main" id="{3BE99C5A-8C33-EC76-410A-8CA7925EC57C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3917099" y="1594163"/>
            <a:ext cx="1810800" cy="1810800"/>
          </a:xfrm>
          <a:custGeom>
            <a:avLst/>
            <a:gdLst>
              <a:gd name="connsiteX0" fmla="*/ 1508400 w 3016800"/>
              <a:gd name="connsiteY0" fmla="*/ 0 h 3016800"/>
              <a:gd name="connsiteX1" fmla="*/ 3016800 w 3016800"/>
              <a:gd name="connsiteY1" fmla="*/ 1508400 h 3016800"/>
              <a:gd name="connsiteX2" fmla="*/ 1508400 w 3016800"/>
              <a:gd name="connsiteY2" fmla="*/ 3016800 h 3016800"/>
              <a:gd name="connsiteX3" fmla="*/ 0 w 3016800"/>
              <a:gd name="connsiteY3" fmla="*/ 1508400 h 3016800"/>
              <a:gd name="connsiteX4" fmla="*/ 1508400 w 3016800"/>
              <a:gd name="connsiteY4" fmla="*/ 0 h 30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6800" h="3016800">
                <a:moveTo>
                  <a:pt x="1508400" y="0"/>
                </a:moveTo>
                <a:cubicBezTo>
                  <a:pt x="2341466" y="0"/>
                  <a:pt x="3016800" y="675334"/>
                  <a:pt x="3016800" y="1508400"/>
                </a:cubicBezTo>
                <a:cubicBezTo>
                  <a:pt x="3016800" y="2341466"/>
                  <a:pt x="2341466" y="3016800"/>
                  <a:pt x="1508400" y="3016800"/>
                </a:cubicBezTo>
                <a:cubicBezTo>
                  <a:pt x="675334" y="3016800"/>
                  <a:pt x="0" y="2341466"/>
                  <a:pt x="0" y="1508400"/>
                </a:cubicBezTo>
                <a:cubicBezTo>
                  <a:pt x="0" y="675334"/>
                  <a:pt x="675334" y="0"/>
                  <a:pt x="1508400" y="0"/>
                </a:cubicBezTo>
                <a:close/>
              </a:path>
            </a:pathLst>
          </a:cu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wrap="square" tIns="720000" anchor="ctr">
            <a:noAutofit/>
          </a:bodyPr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1" name="Bildplatzhalter 8">
            <a:extLst>
              <a:ext uri="{FF2B5EF4-FFF2-40B4-BE49-F238E27FC236}">
                <a16:creationId xmlns:a16="http://schemas.microsoft.com/office/drawing/2014/main" id="{9D0824B9-BD75-4BB4-8387-8447A541515F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460698" y="1594163"/>
            <a:ext cx="1810800" cy="1810800"/>
          </a:xfrm>
          <a:custGeom>
            <a:avLst/>
            <a:gdLst>
              <a:gd name="connsiteX0" fmla="*/ 1508400 w 3016800"/>
              <a:gd name="connsiteY0" fmla="*/ 0 h 3016800"/>
              <a:gd name="connsiteX1" fmla="*/ 3016800 w 3016800"/>
              <a:gd name="connsiteY1" fmla="*/ 1508400 h 3016800"/>
              <a:gd name="connsiteX2" fmla="*/ 1508400 w 3016800"/>
              <a:gd name="connsiteY2" fmla="*/ 3016800 h 3016800"/>
              <a:gd name="connsiteX3" fmla="*/ 0 w 3016800"/>
              <a:gd name="connsiteY3" fmla="*/ 1508400 h 3016800"/>
              <a:gd name="connsiteX4" fmla="*/ 1508400 w 3016800"/>
              <a:gd name="connsiteY4" fmla="*/ 0 h 30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6800" h="3016800">
                <a:moveTo>
                  <a:pt x="1508400" y="0"/>
                </a:moveTo>
                <a:cubicBezTo>
                  <a:pt x="2341466" y="0"/>
                  <a:pt x="3016800" y="675334"/>
                  <a:pt x="3016800" y="1508400"/>
                </a:cubicBezTo>
                <a:cubicBezTo>
                  <a:pt x="3016800" y="2341466"/>
                  <a:pt x="2341466" y="3016800"/>
                  <a:pt x="1508400" y="3016800"/>
                </a:cubicBezTo>
                <a:cubicBezTo>
                  <a:pt x="675334" y="3016800"/>
                  <a:pt x="0" y="2341466"/>
                  <a:pt x="0" y="1508400"/>
                </a:cubicBezTo>
                <a:cubicBezTo>
                  <a:pt x="0" y="675334"/>
                  <a:pt x="675334" y="0"/>
                  <a:pt x="1508400" y="0"/>
                </a:cubicBezTo>
                <a:close/>
              </a:path>
            </a:pathLst>
          </a:cu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wrap="square" tIns="720000" anchor="ctr">
            <a:noAutofit/>
          </a:bodyPr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2" name="Bildplatzhalter 8">
            <a:extLst>
              <a:ext uri="{FF2B5EF4-FFF2-40B4-BE49-F238E27FC236}">
                <a16:creationId xmlns:a16="http://schemas.microsoft.com/office/drawing/2014/main" id="{F77700C9-DC33-4093-F992-25FAD22E7F73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9004296" y="1594163"/>
            <a:ext cx="1810800" cy="1810800"/>
          </a:xfrm>
          <a:custGeom>
            <a:avLst/>
            <a:gdLst>
              <a:gd name="connsiteX0" fmla="*/ 1508400 w 3016800"/>
              <a:gd name="connsiteY0" fmla="*/ 0 h 3016800"/>
              <a:gd name="connsiteX1" fmla="*/ 3016800 w 3016800"/>
              <a:gd name="connsiteY1" fmla="*/ 1508400 h 3016800"/>
              <a:gd name="connsiteX2" fmla="*/ 1508400 w 3016800"/>
              <a:gd name="connsiteY2" fmla="*/ 3016800 h 3016800"/>
              <a:gd name="connsiteX3" fmla="*/ 0 w 3016800"/>
              <a:gd name="connsiteY3" fmla="*/ 1508400 h 3016800"/>
              <a:gd name="connsiteX4" fmla="*/ 1508400 w 3016800"/>
              <a:gd name="connsiteY4" fmla="*/ 0 h 30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6800" h="3016800">
                <a:moveTo>
                  <a:pt x="1508400" y="0"/>
                </a:moveTo>
                <a:cubicBezTo>
                  <a:pt x="2341466" y="0"/>
                  <a:pt x="3016800" y="675334"/>
                  <a:pt x="3016800" y="1508400"/>
                </a:cubicBezTo>
                <a:cubicBezTo>
                  <a:pt x="3016800" y="2341466"/>
                  <a:pt x="2341466" y="3016800"/>
                  <a:pt x="1508400" y="3016800"/>
                </a:cubicBezTo>
                <a:cubicBezTo>
                  <a:pt x="675334" y="3016800"/>
                  <a:pt x="0" y="2341466"/>
                  <a:pt x="0" y="1508400"/>
                </a:cubicBezTo>
                <a:cubicBezTo>
                  <a:pt x="0" y="675334"/>
                  <a:pt x="675334" y="0"/>
                  <a:pt x="1508400" y="0"/>
                </a:cubicBezTo>
                <a:close/>
              </a:path>
            </a:pathLst>
          </a:custGeo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wrap="square" tIns="720000" anchor="ctr">
            <a:noAutofit/>
          </a:bodyPr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B03CECBD-FB76-9C97-A7F3-6DC9A5B56EF0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3917099" y="3736800"/>
            <a:ext cx="2340000" cy="1352435"/>
          </a:xfrm>
        </p:spPr>
        <p:txBody>
          <a:bodyPr/>
          <a:lstStyle>
            <a:lvl1pPr>
              <a:lnSpc>
                <a:spcPct val="100000"/>
              </a:lnSpc>
              <a:tabLst>
                <a:tab pos="244800" algn="l"/>
              </a:tabLst>
              <a:defRPr sz="1200" spc="20" baseline="0"/>
            </a:lvl1pPr>
            <a:lvl2pPr>
              <a:lnSpc>
                <a:spcPct val="111000"/>
              </a:lnSpc>
              <a:defRPr sz="1200"/>
            </a:lvl2pPr>
            <a:lvl3pPr>
              <a:lnSpc>
                <a:spcPct val="111000"/>
              </a:lnSpc>
              <a:defRPr sz="1200"/>
            </a:lvl3pPr>
            <a:lvl4pPr>
              <a:lnSpc>
                <a:spcPct val="111000"/>
              </a:lnSpc>
              <a:defRPr sz="1200"/>
            </a:lvl4pPr>
            <a:lvl5pPr>
              <a:lnSpc>
                <a:spcPct val="111000"/>
              </a:lnSpc>
              <a:defRPr sz="1200"/>
            </a:lvl5pPr>
          </a:lstStyle>
          <a:p>
            <a:pPr lvl="0"/>
            <a:r>
              <a:rPr lang="de-CH" noProof="0" dirty="0"/>
              <a:t>Vorname Name</a:t>
            </a:r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D0EB7A47-7FD0-8D63-D1B7-6A37885C02BF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6451173" y="3736800"/>
            <a:ext cx="2340000" cy="1352435"/>
          </a:xfrm>
        </p:spPr>
        <p:txBody>
          <a:bodyPr/>
          <a:lstStyle>
            <a:lvl1pPr>
              <a:lnSpc>
                <a:spcPct val="100000"/>
              </a:lnSpc>
              <a:tabLst>
                <a:tab pos="244800" algn="l"/>
              </a:tabLst>
              <a:defRPr sz="1200" spc="20" baseline="0"/>
            </a:lvl1pPr>
            <a:lvl2pPr>
              <a:lnSpc>
                <a:spcPct val="111000"/>
              </a:lnSpc>
              <a:defRPr sz="1200"/>
            </a:lvl2pPr>
            <a:lvl3pPr>
              <a:lnSpc>
                <a:spcPct val="111000"/>
              </a:lnSpc>
              <a:defRPr sz="1200"/>
            </a:lvl3pPr>
            <a:lvl4pPr>
              <a:lnSpc>
                <a:spcPct val="111000"/>
              </a:lnSpc>
              <a:defRPr sz="1200"/>
            </a:lvl4pPr>
            <a:lvl5pPr>
              <a:lnSpc>
                <a:spcPct val="111000"/>
              </a:lnSpc>
              <a:defRPr sz="1200"/>
            </a:lvl5pPr>
          </a:lstStyle>
          <a:p>
            <a:pPr lvl="0"/>
            <a:r>
              <a:rPr lang="de-CH" noProof="0" dirty="0"/>
              <a:t>Vorname Name</a:t>
            </a:r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61E41B16-BAC0-88D8-38A9-8FF76F613A16}"/>
              </a:ext>
            </a:extLst>
          </p:cNvPr>
          <p:cNvSpPr>
            <a:spLocks noGrp="1"/>
          </p:cNvSpPr>
          <p:nvPr>
            <p:ph sz="half" idx="20" hasCustomPrompt="1"/>
          </p:nvPr>
        </p:nvSpPr>
        <p:spPr>
          <a:xfrm>
            <a:off x="8985247" y="3736800"/>
            <a:ext cx="2340000" cy="1352435"/>
          </a:xfrm>
        </p:spPr>
        <p:txBody>
          <a:bodyPr/>
          <a:lstStyle>
            <a:lvl1pPr>
              <a:lnSpc>
                <a:spcPct val="100000"/>
              </a:lnSpc>
              <a:tabLst>
                <a:tab pos="244800" algn="l"/>
              </a:tabLst>
              <a:defRPr sz="1200" spc="20" baseline="0"/>
            </a:lvl1pPr>
            <a:lvl2pPr>
              <a:lnSpc>
                <a:spcPct val="111000"/>
              </a:lnSpc>
              <a:defRPr sz="1200"/>
            </a:lvl2pPr>
            <a:lvl3pPr>
              <a:lnSpc>
                <a:spcPct val="111000"/>
              </a:lnSpc>
              <a:defRPr sz="1200"/>
            </a:lvl3pPr>
            <a:lvl4pPr>
              <a:lnSpc>
                <a:spcPct val="111000"/>
              </a:lnSpc>
              <a:defRPr sz="1200"/>
            </a:lvl4pPr>
            <a:lvl5pPr>
              <a:lnSpc>
                <a:spcPct val="111000"/>
              </a:lnSpc>
              <a:defRPr sz="1200"/>
            </a:lvl5pPr>
          </a:lstStyle>
          <a:p>
            <a:pPr lvl="0"/>
            <a:r>
              <a:rPr lang="de-CH" noProof="0" dirty="0"/>
              <a:t>Vorname Name</a:t>
            </a:r>
          </a:p>
        </p:txBody>
      </p:sp>
      <p:sp>
        <p:nvSpPr>
          <p:cNvPr id="17" name="Datumsplatzhalter 16">
            <a:extLst>
              <a:ext uri="{FF2B5EF4-FFF2-40B4-BE49-F238E27FC236}">
                <a16:creationId xmlns:a16="http://schemas.microsoft.com/office/drawing/2014/main" id="{60CA59B5-8B05-5245-F1FC-5D6C5CB5846B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17623E87-5048-904D-B2A3-412642BFD69E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8" name="Fußzeilenplatzhalter 17">
            <a:extLst>
              <a:ext uri="{FF2B5EF4-FFF2-40B4-BE49-F238E27FC236}">
                <a16:creationId xmlns:a16="http://schemas.microsoft.com/office/drawing/2014/main" id="{59EF3173-290B-B4F8-ED62-D8270ABB8534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9" name="Foliennummernplatzhalter 18">
            <a:extLst>
              <a:ext uri="{FF2B5EF4-FFF2-40B4-BE49-F238E27FC236}">
                <a16:creationId xmlns:a16="http://schemas.microsoft.com/office/drawing/2014/main" id="{175960E5-BA29-C545-2044-77547D2DBFA2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660445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hs Partner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7">
            <a:extLst>
              <a:ext uri="{FF2B5EF4-FFF2-40B4-BE49-F238E27FC236}">
                <a16:creationId xmlns:a16="http://schemas.microsoft.com/office/drawing/2014/main" id="{2434EA80-B06A-1BFD-6E77-EDF7B772DA1D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3307196" y="2054225"/>
            <a:ext cx="2678400" cy="1130400"/>
          </a:xfrm>
        </p:spPr>
        <p:txBody>
          <a:bodyPr anchor="ctr"/>
          <a:lstStyle>
            <a:lvl1pPr algn="ctr">
              <a:defRPr sz="1200"/>
            </a:lvl1pPr>
          </a:lstStyle>
          <a:p>
            <a:pPr lvl="0"/>
            <a:r>
              <a:rPr lang="de-DE" dirty="0"/>
              <a:t>Partnerlogo hinzufügen</a:t>
            </a:r>
            <a:endParaRPr lang="de-CH" dirty="0"/>
          </a:p>
        </p:txBody>
      </p:sp>
      <p:sp>
        <p:nvSpPr>
          <p:cNvPr id="10" name="Inhaltsplatzhalter 7">
            <a:extLst>
              <a:ext uri="{FF2B5EF4-FFF2-40B4-BE49-F238E27FC236}">
                <a16:creationId xmlns:a16="http://schemas.microsoft.com/office/drawing/2014/main" id="{3265BBEB-3FAC-3805-8888-D6B03A3FF81C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6204817" y="2054225"/>
            <a:ext cx="2678400" cy="1130400"/>
          </a:xfrm>
        </p:spPr>
        <p:txBody>
          <a:bodyPr anchor="ctr"/>
          <a:lstStyle>
            <a:lvl1pPr algn="ctr">
              <a:defRPr sz="1200"/>
            </a:lvl1pPr>
          </a:lstStyle>
          <a:p>
            <a:pPr lvl="0"/>
            <a:r>
              <a:rPr lang="de-DE" dirty="0"/>
              <a:t>Partnerlogo hinzufügen</a:t>
            </a:r>
            <a:endParaRPr lang="de-CH" dirty="0"/>
          </a:p>
        </p:txBody>
      </p:sp>
      <p:sp>
        <p:nvSpPr>
          <p:cNvPr id="18" name="Inhaltsplatzhalter 7">
            <a:extLst>
              <a:ext uri="{FF2B5EF4-FFF2-40B4-BE49-F238E27FC236}">
                <a16:creationId xmlns:a16="http://schemas.microsoft.com/office/drawing/2014/main" id="{FF456F7A-6AB7-B641-89B4-F65742515E7F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9102438" y="2054225"/>
            <a:ext cx="2678400" cy="1130400"/>
          </a:xfrm>
        </p:spPr>
        <p:txBody>
          <a:bodyPr anchor="ctr"/>
          <a:lstStyle>
            <a:lvl1pPr algn="ctr">
              <a:defRPr sz="1200"/>
            </a:lvl1pPr>
          </a:lstStyle>
          <a:p>
            <a:pPr lvl="0"/>
            <a:r>
              <a:rPr lang="de-DE" dirty="0"/>
              <a:t>Partnerlogo hinzufügen</a:t>
            </a:r>
            <a:endParaRPr lang="de-CH" dirty="0"/>
          </a:p>
        </p:txBody>
      </p:sp>
      <p:sp>
        <p:nvSpPr>
          <p:cNvPr id="19" name="Inhaltsplatzhalter 7">
            <a:extLst>
              <a:ext uri="{FF2B5EF4-FFF2-40B4-BE49-F238E27FC236}">
                <a16:creationId xmlns:a16="http://schemas.microsoft.com/office/drawing/2014/main" id="{5C7FDEF6-24C8-B2F0-C4CC-3B97E2001AB1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409575" y="2054225"/>
            <a:ext cx="2678400" cy="1130400"/>
          </a:xfrm>
        </p:spPr>
        <p:txBody>
          <a:bodyPr anchor="ctr"/>
          <a:lstStyle>
            <a:lvl1pPr algn="ctr">
              <a:defRPr sz="1200"/>
            </a:lvl1pPr>
          </a:lstStyle>
          <a:p>
            <a:pPr lvl="0"/>
            <a:r>
              <a:rPr lang="de-DE" dirty="0"/>
              <a:t>Partnerlogo hinzufügen</a:t>
            </a:r>
            <a:endParaRPr lang="de-CH" dirty="0"/>
          </a:p>
        </p:txBody>
      </p:sp>
      <p:sp>
        <p:nvSpPr>
          <p:cNvPr id="28" name="Inhaltsplatzhalter 7">
            <a:extLst>
              <a:ext uri="{FF2B5EF4-FFF2-40B4-BE49-F238E27FC236}">
                <a16:creationId xmlns:a16="http://schemas.microsoft.com/office/drawing/2014/main" id="{E82A8977-1881-CD98-DE81-46DF1B23E644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3307196" y="3400253"/>
            <a:ext cx="2678400" cy="1130400"/>
          </a:xfrm>
        </p:spPr>
        <p:txBody>
          <a:bodyPr anchor="ctr"/>
          <a:lstStyle>
            <a:lvl1pPr algn="ctr">
              <a:defRPr sz="1200"/>
            </a:lvl1pPr>
          </a:lstStyle>
          <a:p>
            <a:pPr lvl="0"/>
            <a:r>
              <a:rPr lang="de-DE" dirty="0"/>
              <a:t>v</a:t>
            </a:r>
            <a:endParaRPr lang="de-CH" dirty="0"/>
          </a:p>
        </p:txBody>
      </p:sp>
      <p:sp>
        <p:nvSpPr>
          <p:cNvPr id="29" name="Inhaltsplatzhalter 7">
            <a:extLst>
              <a:ext uri="{FF2B5EF4-FFF2-40B4-BE49-F238E27FC236}">
                <a16:creationId xmlns:a16="http://schemas.microsoft.com/office/drawing/2014/main" id="{EC550B11-169F-202A-CD24-FEA4170BBB61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6204817" y="3400253"/>
            <a:ext cx="2678400" cy="1130400"/>
          </a:xfrm>
        </p:spPr>
        <p:txBody>
          <a:bodyPr anchor="ctr"/>
          <a:lstStyle>
            <a:lvl1pPr algn="ctr">
              <a:defRPr sz="1200"/>
            </a:lvl1pPr>
          </a:lstStyle>
          <a:p>
            <a:pPr lvl="0"/>
            <a:r>
              <a:rPr lang="de-DE" dirty="0"/>
              <a:t>Partnerlogo hinzufügen</a:t>
            </a:r>
            <a:endParaRPr lang="de-CH" dirty="0"/>
          </a:p>
        </p:txBody>
      </p:sp>
      <p:sp>
        <p:nvSpPr>
          <p:cNvPr id="30" name="Inhaltsplatzhalter 7">
            <a:extLst>
              <a:ext uri="{FF2B5EF4-FFF2-40B4-BE49-F238E27FC236}">
                <a16:creationId xmlns:a16="http://schemas.microsoft.com/office/drawing/2014/main" id="{2BD5F25A-D5D5-54DE-0B51-CA2AD878E862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9102438" y="3400253"/>
            <a:ext cx="2678400" cy="1130400"/>
          </a:xfrm>
        </p:spPr>
        <p:txBody>
          <a:bodyPr anchor="ctr"/>
          <a:lstStyle>
            <a:lvl1pPr algn="ctr">
              <a:defRPr sz="1200"/>
            </a:lvl1pPr>
          </a:lstStyle>
          <a:p>
            <a:pPr lvl="0"/>
            <a:r>
              <a:rPr lang="de-DE" dirty="0"/>
              <a:t>Partnerlogo hinzufügen</a:t>
            </a:r>
            <a:endParaRPr lang="de-CH" dirty="0"/>
          </a:p>
        </p:txBody>
      </p:sp>
      <p:sp>
        <p:nvSpPr>
          <p:cNvPr id="31" name="Inhaltsplatzhalter 7">
            <a:extLst>
              <a:ext uri="{FF2B5EF4-FFF2-40B4-BE49-F238E27FC236}">
                <a16:creationId xmlns:a16="http://schemas.microsoft.com/office/drawing/2014/main" id="{79A1D666-48E6-EBFF-2A56-3659D7E1A820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409575" y="3400253"/>
            <a:ext cx="2678400" cy="1130400"/>
          </a:xfrm>
        </p:spPr>
        <p:txBody>
          <a:bodyPr anchor="ctr"/>
          <a:lstStyle>
            <a:lvl1pPr algn="ctr">
              <a:defRPr sz="1200"/>
            </a:lvl1pPr>
          </a:lstStyle>
          <a:p>
            <a:pPr lvl="0"/>
            <a:r>
              <a:rPr lang="de-DE" dirty="0"/>
              <a:t>Partnerlogo hinzufügen</a:t>
            </a:r>
            <a:endParaRPr lang="de-CH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8A7FDBAA-AF02-32BF-C476-DD4D1866D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00B3BFF3-D878-C782-76D6-D9607EBC497D}"/>
              </a:ext>
            </a:extLst>
          </p:cNvPr>
          <p:cNvSpPr>
            <a:spLocks noGrp="1"/>
          </p:cNvSpPr>
          <p:nvPr>
            <p:ph type="dt" sz="half" idx="29"/>
          </p:nvPr>
        </p:nvSpPr>
        <p:spPr/>
        <p:txBody>
          <a:bodyPr/>
          <a:lstStyle/>
          <a:p>
            <a:fld id="{F03A64EC-07C5-8342-A1AD-A215D03E0C01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DF28A7ED-673A-DA5C-BA04-D8608202C5B1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2E4A77B4-87C1-FDD2-D6F2-7FBDDF5D1346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22564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12019" y="371702"/>
            <a:ext cx="1903561" cy="828000"/>
          </a:xfrm>
        </p:spPr>
        <p:txBody>
          <a:bodyPr/>
          <a:lstStyle/>
          <a:p>
            <a:r>
              <a:rPr lang="de-CH" dirty="0"/>
              <a:t>Titel hinzufügen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2353679" y="451272"/>
            <a:ext cx="4608000" cy="2851200"/>
          </a:xfrm>
          <a:solidFill>
            <a:schemeClr val="accent2"/>
          </a:solidFill>
        </p:spPr>
        <p:txBody>
          <a:bodyPr lIns="108000" tIns="57600" rIns="108000" bIns="108000"/>
          <a:lstStyle>
            <a:lvl1pPr>
              <a:lnSpc>
                <a:spcPct val="118000"/>
              </a:lnSpc>
              <a:defRPr sz="1200"/>
            </a:lvl1pPr>
            <a:lvl2pPr>
              <a:lnSpc>
                <a:spcPct val="118000"/>
              </a:lnSpc>
              <a:defRPr sz="1200"/>
            </a:lvl2pPr>
            <a:lvl3pPr>
              <a:lnSpc>
                <a:spcPct val="118000"/>
              </a:lnSpc>
              <a:defRPr sz="1200"/>
            </a:lvl3pPr>
            <a:lvl4pPr>
              <a:lnSpc>
                <a:spcPct val="118000"/>
              </a:lnSpc>
              <a:defRPr sz="1200"/>
            </a:lvl4pPr>
            <a:lvl5pPr>
              <a:lnSpc>
                <a:spcPct val="118000"/>
              </a:lnSpc>
              <a:defRPr sz="12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7186744" y="451272"/>
            <a:ext cx="4608000" cy="2851200"/>
          </a:xfrm>
          <a:solidFill>
            <a:schemeClr val="accent6"/>
          </a:solidFill>
        </p:spPr>
        <p:txBody>
          <a:bodyPr lIns="108000" tIns="57600" rIns="108000" bIns="108000"/>
          <a:lstStyle>
            <a:lvl1pPr>
              <a:lnSpc>
                <a:spcPct val="118000"/>
              </a:lnSpc>
              <a:defRPr sz="1200" b="0"/>
            </a:lvl1pPr>
            <a:lvl2pPr>
              <a:lnSpc>
                <a:spcPct val="118000"/>
              </a:lnSpc>
              <a:defRPr sz="1200"/>
            </a:lvl2pPr>
            <a:lvl3pPr>
              <a:lnSpc>
                <a:spcPct val="118000"/>
              </a:lnSpc>
              <a:defRPr sz="1200"/>
            </a:lvl3pPr>
            <a:lvl4pPr>
              <a:lnSpc>
                <a:spcPct val="118000"/>
              </a:lnSpc>
              <a:defRPr sz="1200"/>
            </a:lvl4pPr>
            <a:lvl5pPr>
              <a:lnSpc>
                <a:spcPct val="118000"/>
              </a:lnSpc>
              <a:defRPr sz="12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491B4733-B867-D1BD-5D12-1D335C6F8BD8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353679" y="3519276"/>
            <a:ext cx="4608000" cy="2851200"/>
          </a:xfrm>
          <a:solidFill>
            <a:schemeClr val="accent2"/>
          </a:solidFill>
        </p:spPr>
        <p:txBody>
          <a:bodyPr lIns="108000" tIns="57600" rIns="108000" bIns="108000"/>
          <a:lstStyle>
            <a:lvl1pPr>
              <a:lnSpc>
                <a:spcPct val="118000"/>
              </a:lnSpc>
              <a:defRPr sz="1200"/>
            </a:lvl1pPr>
            <a:lvl2pPr>
              <a:lnSpc>
                <a:spcPct val="118000"/>
              </a:lnSpc>
              <a:defRPr sz="1200"/>
            </a:lvl2pPr>
            <a:lvl3pPr>
              <a:lnSpc>
                <a:spcPct val="118000"/>
              </a:lnSpc>
              <a:defRPr sz="1200"/>
            </a:lvl3pPr>
            <a:lvl4pPr>
              <a:lnSpc>
                <a:spcPct val="118000"/>
              </a:lnSpc>
              <a:defRPr sz="1200"/>
            </a:lvl4pPr>
            <a:lvl5pPr>
              <a:lnSpc>
                <a:spcPct val="118000"/>
              </a:lnSpc>
              <a:defRPr sz="12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12" name="Inhaltsplatzhalter 3">
            <a:extLst>
              <a:ext uri="{FF2B5EF4-FFF2-40B4-BE49-F238E27FC236}">
                <a16:creationId xmlns:a16="http://schemas.microsoft.com/office/drawing/2014/main" id="{76AAB5E1-849C-6442-D299-2E133577F104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186744" y="3519276"/>
            <a:ext cx="4608000" cy="2851200"/>
          </a:xfrm>
          <a:solidFill>
            <a:schemeClr val="accent6"/>
          </a:solidFill>
        </p:spPr>
        <p:txBody>
          <a:bodyPr lIns="108000" tIns="57600" rIns="108000" bIns="108000"/>
          <a:lstStyle>
            <a:lvl1pPr>
              <a:lnSpc>
                <a:spcPct val="118000"/>
              </a:lnSpc>
              <a:defRPr sz="1200" b="0"/>
            </a:lvl1pPr>
            <a:lvl2pPr>
              <a:lnSpc>
                <a:spcPct val="118000"/>
              </a:lnSpc>
              <a:defRPr sz="1200"/>
            </a:lvl2pPr>
            <a:lvl3pPr>
              <a:lnSpc>
                <a:spcPct val="118000"/>
              </a:lnSpc>
              <a:defRPr sz="1200"/>
            </a:lvl3pPr>
            <a:lvl4pPr>
              <a:lnSpc>
                <a:spcPct val="118000"/>
              </a:lnSpc>
              <a:defRPr sz="1200"/>
            </a:lvl4pPr>
            <a:lvl5pPr>
              <a:lnSpc>
                <a:spcPct val="118000"/>
              </a:lnSpc>
              <a:defRPr sz="1200"/>
            </a:lvl5pPr>
          </a:lstStyle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0C1C65F1-DFEB-2DE2-8BF1-495B18501AB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4CB35006-5A98-E446-8EA0-1D2A76CA3DFF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093F88C6-F100-660C-0C5D-C0AEFB97787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Einwohnergemeinde Zuchwil | Abteilung – Titel der Präsentation – Vorname Name – (Fusszeile ändern über «Einfügen &gt; Kopf- und Fusszeile»)</a:t>
            </a:r>
            <a:endParaRPr lang="de-DE" dirty="0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93FEF1B4-324F-23DB-7E58-94CFF42D56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24038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olie mit Hauptaussag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tertitel 2">
            <a:extLst>
              <a:ext uri="{FF2B5EF4-FFF2-40B4-BE49-F238E27FC236}">
                <a16:creationId xmlns:a16="http://schemas.microsoft.com/office/drawing/2014/main" id="{7F3C4A92-E0B8-A868-EDBC-2F56ABA8B6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9575" y="371476"/>
            <a:ext cx="11372850" cy="505705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85000"/>
              </a:lnSpc>
              <a:spcAft>
                <a:spcPts val="1800"/>
              </a:spcAft>
              <a:buNone/>
              <a:defRPr sz="6000" b="1" spc="-180" baseline="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tx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CH" dirty="0" err="1"/>
              <a:t>Lorem</a:t>
            </a:r>
            <a:r>
              <a:rPr lang="de-CH" dirty="0"/>
              <a:t> </a:t>
            </a:r>
            <a:r>
              <a:rPr lang="de-CH" dirty="0" err="1"/>
              <a:t>ipsum</a:t>
            </a:r>
            <a:r>
              <a:rPr lang="de-CH" dirty="0"/>
              <a:t> </a:t>
            </a:r>
            <a:r>
              <a:rPr lang="de-CH" dirty="0" err="1"/>
              <a:t>dolor</a:t>
            </a:r>
            <a:r>
              <a:rPr lang="de-CH" dirty="0"/>
              <a:t> </a:t>
            </a:r>
            <a:r>
              <a:rPr lang="de-CH" dirty="0" err="1"/>
              <a:t>sit</a:t>
            </a:r>
            <a:r>
              <a:rPr lang="de-CH" dirty="0"/>
              <a:t> </a:t>
            </a:r>
            <a:r>
              <a:rPr lang="de-CH" dirty="0" err="1"/>
              <a:t>amet</a:t>
            </a:r>
            <a:r>
              <a:rPr lang="de-CH" dirty="0"/>
              <a:t>, </a:t>
            </a:r>
            <a:r>
              <a:rPr lang="de-CH" dirty="0" err="1"/>
              <a:t>consetetur</a:t>
            </a:r>
            <a:r>
              <a:rPr lang="de-CH" dirty="0"/>
              <a:t> </a:t>
            </a:r>
            <a:r>
              <a:rPr lang="de-CH" dirty="0" err="1"/>
              <a:t>sadipscing</a:t>
            </a:r>
            <a:r>
              <a:rPr lang="de-CH" dirty="0"/>
              <a:t> </a:t>
            </a:r>
            <a:r>
              <a:rPr lang="de-CH" dirty="0" err="1"/>
              <a:t>elitr</a:t>
            </a:r>
            <a:r>
              <a:rPr lang="de-CH" dirty="0"/>
              <a:t>, sed </a:t>
            </a:r>
            <a:r>
              <a:rPr lang="de-CH" dirty="0" err="1"/>
              <a:t>diam</a:t>
            </a:r>
            <a:r>
              <a:rPr lang="de-CH" dirty="0"/>
              <a:t> </a:t>
            </a:r>
            <a:r>
              <a:rPr lang="de-CH" dirty="0" err="1"/>
              <a:t>nonumy</a:t>
            </a:r>
            <a:r>
              <a:rPr lang="de-CH" dirty="0"/>
              <a:t> </a:t>
            </a:r>
            <a:r>
              <a:rPr lang="de-CH" dirty="0" err="1"/>
              <a:t>eirmod</a:t>
            </a:r>
            <a:r>
              <a:rPr lang="de-CH" dirty="0"/>
              <a:t> </a:t>
            </a:r>
            <a:r>
              <a:rPr lang="de-CH" dirty="0" err="1"/>
              <a:t>tempor</a:t>
            </a:r>
            <a:r>
              <a:rPr lang="de-CH" dirty="0"/>
              <a:t> </a:t>
            </a:r>
            <a:r>
              <a:rPr lang="de-CH" dirty="0" err="1"/>
              <a:t>invidunt</a:t>
            </a:r>
            <a:r>
              <a:rPr lang="de-CH" dirty="0"/>
              <a:t> </a:t>
            </a:r>
            <a:r>
              <a:rPr lang="de-CH" dirty="0" err="1"/>
              <a:t>ut</a:t>
            </a:r>
            <a:r>
              <a:rPr lang="de-CH" dirty="0"/>
              <a:t> </a:t>
            </a:r>
            <a:r>
              <a:rPr lang="de-CH" dirty="0" err="1"/>
              <a:t>labore</a:t>
            </a:r>
            <a:r>
              <a:rPr lang="de-CH" dirty="0"/>
              <a:t> et </a:t>
            </a:r>
            <a:r>
              <a:rPr lang="de-CH" dirty="0" err="1"/>
              <a:t>dolore</a:t>
            </a:r>
            <a:r>
              <a:rPr lang="de-CH" dirty="0"/>
              <a:t> magna </a:t>
            </a:r>
            <a:r>
              <a:rPr lang="de-CH" dirty="0" err="1"/>
              <a:t>aliquyam</a:t>
            </a:r>
            <a:r>
              <a:rPr lang="de-CH" dirty="0"/>
              <a:t> erat, sed </a:t>
            </a:r>
            <a:r>
              <a:rPr lang="de-CH" dirty="0" err="1"/>
              <a:t>diam</a:t>
            </a:r>
            <a:r>
              <a:rPr lang="de-CH" dirty="0"/>
              <a:t> </a:t>
            </a:r>
            <a:r>
              <a:rPr lang="de-CH" dirty="0" err="1"/>
              <a:t>voluptua</a:t>
            </a:r>
            <a:r>
              <a:rPr lang="de-CH" dirty="0"/>
              <a:t>. At </a:t>
            </a:r>
            <a:r>
              <a:rPr lang="de-CH" dirty="0" err="1"/>
              <a:t>vero</a:t>
            </a:r>
            <a:r>
              <a:rPr lang="de-CH" dirty="0"/>
              <a:t> </a:t>
            </a:r>
            <a:r>
              <a:rPr lang="de-CH" dirty="0" err="1"/>
              <a:t>eos</a:t>
            </a:r>
            <a:r>
              <a:rPr lang="de-CH" dirty="0"/>
              <a:t> et </a:t>
            </a:r>
            <a:r>
              <a:rPr lang="de-CH" dirty="0" err="1"/>
              <a:t>accusam</a:t>
            </a:r>
            <a:r>
              <a:rPr lang="de-CH" dirty="0"/>
              <a:t> et </a:t>
            </a:r>
            <a:r>
              <a:rPr lang="de-CH" dirty="0" err="1"/>
              <a:t>justo</a:t>
            </a:r>
            <a:r>
              <a:rPr lang="de-CH" dirty="0"/>
              <a:t> </a:t>
            </a:r>
            <a:r>
              <a:rPr lang="de-CH" dirty="0" err="1"/>
              <a:t>duo</a:t>
            </a:r>
            <a:r>
              <a:rPr lang="de-CH" dirty="0"/>
              <a:t> </a:t>
            </a:r>
            <a:r>
              <a:rPr lang="de-CH" dirty="0" err="1"/>
              <a:t>dolores</a:t>
            </a:r>
            <a:r>
              <a:rPr lang="de-CH" dirty="0"/>
              <a:t> et </a:t>
            </a:r>
            <a:r>
              <a:rPr lang="de-CH" dirty="0" err="1"/>
              <a:t>ea</a:t>
            </a:r>
            <a:r>
              <a:rPr lang="de-CH" dirty="0"/>
              <a:t> </a:t>
            </a:r>
            <a:r>
              <a:rPr lang="de-CH" dirty="0" err="1"/>
              <a:t>rebum</a:t>
            </a:r>
            <a:r>
              <a:rPr lang="de-CH" dirty="0"/>
              <a:t>. 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FB2A0A5C-C66D-B5F0-8079-6F9BBD670A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63020" y="5877272"/>
            <a:ext cx="2219404" cy="54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853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295415A-5DB6-B532-4643-DD88AF72F3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982351" y="6486298"/>
            <a:ext cx="1501718" cy="235177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r">
              <a:defRPr sz="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A6175A-A6CC-1041-A79A-D4802C20B8F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B58643F-D638-8046-0A59-E3DE26B317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9574" y="6486298"/>
            <a:ext cx="8458529" cy="235177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800" b="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de-DE" dirty="0"/>
              <a:t>Einwohnergemeinde Zuchwil | Abteilung – Titel der Präsentation – Vorname Name – (</a:t>
            </a:r>
            <a:r>
              <a:rPr lang="de-DE" dirty="0" err="1"/>
              <a:t>Fusszeile</a:t>
            </a:r>
            <a:r>
              <a:rPr lang="de-DE" dirty="0"/>
              <a:t> ändern über «Einfügen &gt; Kopf- und </a:t>
            </a:r>
            <a:r>
              <a:rPr lang="de-DE" dirty="0" err="1"/>
              <a:t>Fusszeile</a:t>
            </a:r>
            <a:r>
              <a:rPr lang="de-DE" dirty="0"/>
              <a:t>»)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096B9A3-C8A6-181A-9F7D-B87E03160F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82551" y="6486298"/>
            <a:ext cx="1197429" cy="235177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r">
              <a:defRPr sz="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53DCBC-E4EB-2249-9E4E-E5CEDD50D5AD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id="{CAF810C6-88EB-A75E-D55E-CA544757F6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9574" y="1976437"/>
            <a:ext cx="11370406" cy="44307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CH" noProof="0" dirty="0"/>
              <a:t>Inhalt hinzufügen</a:t>
            </a:r>
          </a:p>
          <a:p>
            <a:pPr lvl="1"/>
            <a:r>
              <a:rPr lang="de-CH" noProof="0" dirty="0"/>
              <a:t>Zweite Ebene</a:t>
            </a:r>
          </a:p>
          <a:p>
            <a:pPr lvl="2"/>
            <a:r>
              <a:rPr lang="de-CH" noProof="0" dirty="0"/>
              <a:t>Dritte Ebene</a:t>
            </a:r>
          </a:p>
          <a:p>
            <a:pPr lvl="3"/>
            <a:r>
              <a:rPr lang="de-CH" noProof="0" dirty="0"/>
              <a:t>Vierte Ebene</a:t>
            </a:r>
          </a:p>
          <a:p>
            <a:pPr lvl="4"/>
            <a:r>
              <a:rPr lang="de-CH" noProof="0" dirty="0"/>
              <a:t>Fünfte Ebene</a:t>
            </a:r>
          </a:p>
        </p:txBody>
      </p:sp>
      <p:sp>
        <p:nvSpPr>
          <p:cNvPr id="8" name="Titelplatzhalter 1">
            <a:extLst>
              <a:ext uri="{FF2B5EF4-FFF2-40B4-BE49-F238E27FC236}">
                <a16:creationId xmlns:a16="http://schemas.microsoft.com/office/drawing/2014/main" id="{944B057F-2587-7A65-D0AC-898637334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CH" dirty="0"/>
              <a:t>Titel hinzufügen</a:t>
            </a:r>
          </a:p>
        </p:txBody>
      </p:sp>
    </p:spTree>
    <p:extLst>
      <p:ext uri="{BB962C8B-B14F-4D97-AF65-F5344CB8AC3E}">
        <p14:creationId xmlns:p14="http://schemas.microsoft.com/office/powerpoint/2010/main" val="324086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22" r:id="rId2"/>
    <p:sldLayoutId id="2147483696" r:id="rId3"/>
    <p:sldLayoutId id="2147483702" r:id="rId4"/>
    <p:sldLayoutId id="2147483712" r:id="rId5"/>
    <p:sldLayoutId id="2147483703" r:id="rId6"/>
    <p:sldLayoutId id="2147483721" r:id="rId7"/>
    <p:sldLayoutId id="2147483686" r:id="rId8"/>
    <p:sldLayoutId id="2147483713" r:id="rId9"/>
    <p:sldLayoutId id="2147483688" r:id="rId10"/>
    <p:sldLayoutId id="2147483714" r:id="rId11"/>
    <p:sldLayoutId id="2147483715" r:id="rId12"/>
    <p:sldLayoutId id="2147483718" r:id="rId13"/>
    <p:sldLayoutId id="2147483697" r:id="rId14"/>
    <p:sldLayoutId id="2147483719" r:id="rId15"/>
    <p:sldLayoutId id="2147483720" r:id="rId16"/>
    <p:sldLayoutId id="2147483687" r:id="rId17"/>
    <p:sldLayoutId id="2147483691" r:id="rId18"/>
    <p:sldLayoutId id="2147483708" r:id="rId19"/>
    <p:sldLayoutId id="2147483711" r:id="rId20"/>
    <p:sldLayoutId id="2147483707" r:id="rId21"/>
    <p:sldLayoutId id="2147483706" r:id="rId22"/>
    <p:sldLayoutId id="2147483705" r:id="rId23"/>
    <p:sldLayoutId id="2147483704" r:id="rId24"/>
    <p:sldLayoutId id="2147483710" r:id="rId25"/>
    <p:sldLayoutId id="2147483709" r:id="rId26"/>
    <p:sldLayoutId id="2147483699" r:id="rId2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Font typeface="Symbol" pitchFamily="2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Font typeface="Symbol" pitchFamily="2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Font typeface="Symbol" pitchFamily="2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Font typeface="Symbol" pitchFamily="2" charset="2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schulen-zuchwil.ch/" TargetMode="Externa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jpeg"/><Relationship Id="rId4" Type="http://schemas.openxmlformats.org/officeDocument/2006/relationships/image" Target="../media/image12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D7B534E7-EEE2-9D55-F4C2-541C35A4D11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r>
              <a:rPr lang="de-DE" dirty="0"/>
              <a:t>  </a:t>
            </a:r>
          </a:p>
        </p:txBody>
      </p:sp>
      <p:sp>
        <p:nvSpPr>
          <p:cNvPr id="5" name="Untertitel 3">
            <a:extLst>
              <a:ext uri="{FF2B5EF4-FFF2-40B4-BE49-F238E27FC236}">
                <a16:creationId xmlns:a16="http://schemas.microsoft.com/office/drawing/2014/main" id="{BB396625-D6E6-446E-EB77-3C2A98498820}"/>
              </a:ext>
            </a:extLst>
          </p:cNvPr>
          <p:cNvSpPr txBox="1">
            <a:spLocks/>
          </p:cNvSpPr>
          <p:nvPr/>
        </p:nvSpPr>
        <p:spPr>
          <a:xfrm>
            <a:off x="561975" y="633067"/>
            <a:ext cx="11372850" cy="456247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83000"/>
              </a:lnSpc>
              <a:spcBef>
                <a:spcPts val="1000"/>
              </a:spcBef>
              <a:spcAft>
                <a:spcPts val="1800"/>
              </a:spcAft>
              <a:buFont typeface="Arial" panose="020B0604020202020204" pitchFamily="34" charset="0"/>
              <a:buNone/>
              <a:defRPr sz="8400" b="1" kern="1200" spc="-18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None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6600" dirty="0"/>
              <a:t>Herzlich willkommen zum Informationsabend</a:t>
            </a:r>
          </a:p>
          <a:p>
            <a:pPr algn="ctr"/>
            <a:r>
              <a:rPr lang="de-CH" sz="6600" dirty="0"/>
              <a:t>Übertritt von der Primar- in die Sekundarstufe I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AD0BC7A3-197B-4C9B-837E-F0A30DFAC727}"/>
              </a:ext>
            </a:extLst>
          </p:cNvPr>
          <p:cNvSpPr txBox="1"/>
          <p:nvPr/>
        </p:nvSpPr>
        <p:spPr>
          <a:xfrm>
            <a:off x="720852" y="5045702"/>
            <a:ext cx="61584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de-CH" dirty="0">
                <a:solidFill>
                  <a:schemeClr val="bg1"/>
                </a:solidFill>
              </a:rPr>
              <a:t>Zuchwil, 18. Mai 2026</a:t>
            </a:r>
          </a:p>
        </p:txBody>
      </p:sp>
    </p:spTree>
    <p:extLst>
      <p:ext uri="{BB962C8B-B14F-4D97-AF65-F5344CB8AC3E}">
        <p14:creationId xmlns:p14="http://schemas.microsoft.com/office/powerpoint/2010/main" val="239295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EA6AD39C-A266-D51C-E485-EC136FE807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4404025" cy="3796128"/>
          </a:xfrm>
        </p:spPr>
        <p:txBody>
          <a:bodyPr/>
          <a:lstStyle/>
          <a:p>
            <a:endParaRPr lang="de-CH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Alexandra Müller</a:t>
            </a:r>
            <a:b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Schulleiterin Unterfeld/Blumenfeld</a:t>
            </a:r>
            <a:b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Koordinatorin Übertritt</a:t>
            </a:r>
          </a:p>
          <a:p>
            <a:endParaRPr lang="de-CH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b="1" dirty="0">
                <a:latin typeface="Arial" panose="020B0604020202020204" pitchFamily="34" charset="0"/>
                <a:cs typeface="Arial" panose="020B0604020202020204" pitchFamily="34" charset="0"/>
              </a:rPr>
              <a:t>Adrian van der Floe</a:t>
            </a:r>
            <a:br>
              <a:rPr lang="de-CH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Schulleiter Oberstufenzentrum Zelgli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b="1" dirty="0">
                <a:latin typeface="Arial" panose="020B0604020202020204" pitchFamily="34" charset="0"/>
                <a:cs typeface="Arial" panose="020B0604020202020204" pitchFamily="34" charset="0"/>
              </a:rPr>
              <a:t>Stephan Hug</a:t>
            </a:r>
            <a:b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Schuldirektor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www.schulen-zuchwil.ch</a:t>
            </a:r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DADD0ED6-E8E2-DDE7-0428-ED9E88DAC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Referent/innen 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7D81D7D-9714-4B61-25C4-FE5F9D6C87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E0C67DF-8B14-D3D8-C3B0-BF6437BD8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80DFA3F-6AC3-AA1C-C82A-A38128A88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</a:t>
            </a:fld>
            <a:endParaRPr lang="de-DE" dirty="0"/>
          </a:p>
        </p:txBody>
      </p:sp>
      <p:pic>
        <p:nvPicPr>
          <p:cNvPr id="7" name="Picture 22">
            <a:extLst>
              <a:ext uri="{FF2B5EF4-FFF2-40B4-BE49-F238E27FC236}">
                <a16:creationId xmlns:a16="http://schemas.microsoft.com/office/drawing/2014/main" id="{DB4FACA0-63B8-08BD-53BD-F5EA90A04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r="12245"/>
          <a:stretch>
            <a:fillRect/>
          </a:stretch>
        </p:blipFill>
        <p:spPr>
          <a:xfrm>
            <a:off x="7778496" y="2662013"/>
            <a:ext cx="3276600" cy="348932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83D37F38-F7A4-429B-1035-636D3328A3FD}"/>
              </a:ext>
            </a:extLst>
          </p:cNvPr>
          <p:cNvSpPr txBox="1">
            <a:spLocks noChangeArrowheads="1"/>
          </p:cNvSpPr>
          <p:nvPr/>
        </p:nvSpPr>
        <p:spPr>
          <a:xfrm>
            <a:off x="7626096" y="1366613"/>
            <a:ext cx="3429000" cy="218916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CH" b="1">
                <a:solidFill>
                  <a:schemeClr val="accent2"/>
                </a:solidFill>
              </a:rPr>
              <a:t>Von der Primarstufe in die Sekundarstufe I</a:t>
            </a:r>
            <a:br>
              <a:rPr lang="de-CH" b="1">
                <a:solidFill>
                  <a:schemeClr val="accent2"/>
                </a:solidFill>
              </a:rPr>
            </a:br>
            <a:endParaRPr lang="de-DE" sz="1400" b="1" dirty="0">
              <a:solidFill>
                <a:schemeClr val="accent2"/>
              </a:solidFill>
              <a:latin typeface="Frutiger 55 Roman" pitchFamily="34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63646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9C3A7F-F23A-E0B9-32B4-44793D9B0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2E6E8403-1297-0EB0-AC33-7D9710032B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7055785" cy="3796128"/>
          </a:xfrm>
        </p:spPr>
        <p:txBody>
          <a:bodyPr/>
          <a:lstStyle/>
          <a:p>
            <a:endParaRPr lang="de-CH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Die Erziehungsberechtigten und Teilnehmenden …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… kennen das Übertrittsverfahren</a:t>
            </a:r>
          </a:p>
          <a:p>
            <a:pPr marL="342900" indent="-342900">
              <a:buFontTx/>
              <a:buChar char="-"/>
            </a:pPr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	… kennen die Schultypen der Sekundarstufe I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1B11CA38-02FC-4EDE-A9EC-DE627546A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Ziele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EA4B275-340B-876F-2529-F0030776B4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981A3AA-91F5-249F-9017-1E19B2750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ACB93B0-5D69-594A-FAC5-76B2656AB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3</a:t>
            </a:fld>
            <a:endParaRPr lang="de-DE" dirty="0"/>
          </a:p>
        </p:txBody>
      </p:sp>
      <p:pic>
        <p:nvPicPr>
          <p:cNvPr id="7" name="Picture 22">
            <a:extLst>
              <a:ext uri="{FF2B5EF4-FFF2-40B4-BE49-F238E27FC236}">
                <a16:creationId xmlns:a16="http://schemas.microsoft.com/office/drawing/2014/main" id="{45A91F2A-CD5A-42B1-B5A3-167A62579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r="12245"/>
          <a:stretch>
            <a:fillRect/>
          </a:stretch>
        </p:blipFill>
        <p:spPr>
          <a:xfrm>
            <a:off x="7778496" y="2662013"/>
            <a:ext cx="3276600" cy="348932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DE4D7F49-42B3-D783-07D9-BBBF70B290B6}"/>
              </a:ext>
            </a:extLst>
          </p:cNvPr>
          <p:cNvSpPr txBox="1">
            <a:spLocks noChangeArrowheads="1"/>
          </p:cNvSpPr>
          <p:nvPr/>
        </p:nvSpPr>
        <p:spPr>
          <a:xfrm>
            <a:off x="7626096" y="1366613"/>
            <a:ext cx="3429000" cy="218916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CH" b="1">
                <a:solidFill>
                  <a:schemeClr val="accent2"/>
                </a:solidFill>
              </a:rPr>
              <a:t>Von der Primarstufe in die Sekundarstufe I</a:t>
            </a:r>
            <a:br>
              <a:rPr lang="de-CH" b="1">
                <a:solidFill>
                  <a:schemeClr val="accent2"/>
                </a:solidFill>
              </a:rPr>
            </a:br>
            <a:endParaRPr lang="de-DE" sz="1400" b="1" dirty="0">
              <a:solidFill>
                <a:schemeClr val="accent2"/>
              </a:solidFill>
              <a:latin typeface="Frutiger 55 Roman" pitchFamily="34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01334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41A8A-ACAD-2EB3-6269-6045034E0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F4FC5C9A-F11D-71E2-B14A-B3976159B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Übertrittsverfahren als Prozess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9CF221-FF81-98AF-ADCA-F9DC16E6AC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FA21620-5B8F-DDF6-8F51-E3350A1E8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1EFEBA1-5C2C-ED81-E9D1-9DA356CD6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4</a:t>
            </a:fld>
            <a:endParaRPr lang="de-DE" dirty="0"/>
          </a:p>
        </p:txBody>
      </p:sp>
      <p:grpSp>
        <p:nvGrpSpPr>
          <p:cNvPr id="11" name="Group 21">
            <a:extLst>
              <a:ext uri="{FF2B5EF4-FFF2-40B4-BE49-F238E27FC236}">
                <a16:creationId xmlns:a16="http://schemas.microsoft.com/office/drawing/2014/main" id="{9E77A7AC-717E-A58D-5131-BDE5FB59F5FD}"/>
              </a:ext>
            </a:extLst>
          </p:cNvPr>
          <p:cNvGrpSpPr>
            <a:grpSpLocks/>
          </p:cNvGrpSpPr>
          <p:nvPr/>
        </p:nvGrpSpPr>
        <p:grpSpPr bwMode="auto">
          <a:xfrm>
            <a:off x="1763353" y="2895727"/>
            <a:ext cx="3240088" cy="1223963"/>
            <a:chOff x="431" y="2614"/>
            <a:chExt cx="2041" cy="771"/>
          </a:xfrm>
        </p:grpSpPr>
        <p:sp>
          <p:nvSpPr>
            <p:cNvPr id="12" name="AutoShape 9">
              <a:extLst>
                <a:ext uri="{FF2B5EF4-FFF2-40B4-BE49-F238E27FC236}">
                  <a16:creationId xmlns:a16="http://schemas.microsoft.com/office/drawing/2014/main" id="{C5C4F716-8690-2B7C-D744-B2355FBDC0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" y="2614"/>
              <a:ext cx="2041" cy="77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376 w 21600"/>
                <a:gd name="T13" fmla="*/ 5407 h 21600"/>
                <a:gd name="T14" fmla="*/ 18901 w 21600"/>
                <a:gd name="T15" fmla="*/ 1619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CH" dirty="0"/>
            </a:p>
          </p:txBody>
        </p:sp>
        <p:sp>
          <p:nvSpPr>
            <p:cNvPr id="13" name="Text Box 14">
              <a:extLst>
                <a:ext uri="{FF2B5EF4-FFF2-40B4-BE49-F238E27FC236}">
                  <a16:creationId xmlns:a16="http://schemas.microsoft.com/office/drawing/2014/main" id="{205EA022-C936-7E83-FFFA-13874AB7C7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9" y="2886"/>
              <a:ext cx="131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CH" sz="2000" b="1" dirty="0">
                  <a:ea typeface="ＭＳ Ｐゴシック" pitchFamily="-65" charset="-128"/>
                </a:rPr>
                <a:t>1. bis 4. Klasse</a:t>
              </a:r>
              <a:endParaRPr lang="de-DE" sz="2000" b="1" dirty="0">
                <a:ea typeface="ＭＳ Ｐゴシック" pitchFamily="-65" charset="-128"/>
              </a:endParaRP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:a16="http://schemas.microsoft.com/office/drawing/2014/main" id="{19CEE77F-F651-EBD3-7D51-B3CBC444D580}"/>
              </a:ext>
            </a:extLst>
          </p:cNvPr>
          <p:cNvGrpSpPr>
            <a:grpSpLocks/>
          </p:cNvGrpSpPr>
          <p:nvPr/>
        </p:nvGrpSpPr>
        <p:grpSpPr bwMode="auto">
          <a:xfrm>
            <a:off x="7467562" y="1735265"/>
            <a:ext cx="2765425" cy="3548062"/>
            <a:chOff x="3818" y="1883"/>
            <a:chExt cx="1742" cy="2235"/>
          </a:xfrm>
        </p:grpSpPr>
        <p:grpSp>
          <p:nvGrpSpPr>
            <p:cNvPr id="15" name="Group 17">
              <a:extLst>
                <a:ext uri="{FF2B5EF4-FFF2-40B4-BE49-F238E27FC236}">
                  <a16:creationId xmlns:a16="http://schemas.microsoft.com/office/drawing/2014/main" id="{8DD88950-F07D-4855-8D61-E1B05F7962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18" y="1883"/>
              <a:ext cx="1742" cy="2235"/>
              <a:chOff x="3092" y="1883"/>
              <a:chExt cx="1512" cy="2235"/>
            </a:xfrm>
          </p:grpSpPr>
          <p:sp>
            <p:nvSpPr>
              <p:cNvPr id="19" name="AutoShape 11">
                <a:extLst>
                  <a:ext uri="{FF2B5EF4-FFF2-40B4-BE49-F238E27FC236}">
                    <a16:creationId xmlns:a16="http://schemas.microsoft.com/office/drawing/2014/main" id="{F463EEB6-586E-E2C2-434E-6BDB158BD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20304792">
                <a:off x="3092" y="1883"/>
                <a:ext cx="1406" cy="770"/>
              </a:xfrm>
              <a:prstGeom prst="notchedRightArrow">
                <a:avLst>
                  <a:gd name="adj1" fmla="val 50000"/>
                  <a:gd name="adj2" fmla="val 45649"/>
                </a:avLst>
              </a:prstGeom>
              <a:solidFill>
                <a:srgbClr val="66FF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 sz="2000" dirty="0">
                  <a:ea typeface="ＭＳ Ｐゴシック" pitchFamily="-65" charset="-128"/>
                </a:endParaRPr>
              </a:p>
            </p:txBody>
          </p:sp>
          <p:sp>
            <p:nvSpPr>
              <p:cNvPr id="20" name="AutoShape 12">
                <a:extLst>
                  <a:ext uri="{FF2B5EF4-FFF2-40B4-BE49-F238E27FC236}">
                    <a16:creationId xmlns:a16="http://schemas.microsoft.com/office/drawing/2014/main" id="{25EE2E36-BC6F-2D89-E167-22E7D3F829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86904">
                <a:off x="3092" y="3348"/>
                <a:ext cx="1406" cy="770"/>
              </a:xfrm>
              <a:prstGeom prst="notchedRightArrow">
                <a:avLst>
                  <a:gd name="adj1" fmla="val 50000"/>
                  <a:gd name="adj2" fmla="val 45649"/>
                </a:avLst>
              </a:prstGeom>
              <a:solidFill>
                <a:schemeClr val="bg2">
                  <a:lumMod val="25000"/>
                  <a:lumOff val="75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 sz="2000" dirty="0">
                  <a:ea typeface="ＭＳ Ｐゴシック" pitchFamily="-65" charset="-128"/>
                </a:endParaRPr>
              </a:p>
            </p:txBody>
          </p:sp>
          <p:sp>
            <p:nvSpPr>
              <p:cNvPr id="21" name="AutoShape 13">
                <a:extLst>
                  <a:ext uri="{FF2B5EF4-FFF2-40B4-BE49-F238E27FC236}">
                    <a16:creationId xmlns:a16="http://schemas.microsoft.com/office/drawing/2014/main" id="{05270658-3336-A493-0267-38EF163506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98" y="2614"/>
                <a:ext cx="1406" cy="770"/>
              </a:xfrm>
              <a:prstGeom prst="notchedRightArrow">
                <a:avLst>
                  <a:gd name="adj1" fmla="val 50000"/>
                  <a:gd name="adj2" fmla="val 45649"/>
                </a:avLst>
              </a:prstGeom>
              <a:solidFill>
                <a:srgbClr val="00B0F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 sz="2000" dirty="0">
                  <a:ea typeface="ＭＳ Ｐゴシック" pitchFamily="-65" charset="-128"/>
                </a:endParaRPr>
              </a:p>
            </p:txBody>
          </p:sp>
        </p:grpSp>
        <p:sp>
          <p:nvSpPr>
            <p:cNvPr id="16" name="Text Box 15">
              <a:extLst>
                <a:ext uri="{FF2B5EF4-FFF2-40B4-BE49-F238E27FC236}">
                  <a16:creationId xmlns:a16="http://schemas.microsoft.com/office/drawing/2014/main" id="{10BED6A3-ABF8-C598-7E3C-D0081F7A68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55" y="2880"/>
              <a:ext cx="590" cy="2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CH" sz="2000" b="1" dirty="0">
                  <a:ea typeface="ＭＳ Ｐゴシック" pitchFamily="-65" charset="-128"/>
                </a:rPr>
                <a:t>Sek E</a:t>
              </a:r>
              <a:endParaRPr lang="de-DE" sz="2000" b="1" dirty="0">
                <a:ea typeface="ＭＳ Ｐゴシック" pitchFamily="-65" charset="-128"/>
              </a:endParaRPr>
            </a:p>
          </p:txBody>
        </p:sp>
        <p:sp>
          <p:nvSpPr>
            <p:cNvPr id="17" name="Text Box 19">
              <a:extLst>
                <a:ext uri="{FF2B5EF4-FFF2-40B4-BE49-F238E27FC236}">
                  <a16:creationId xmlns:a16="http://schemas.microsoft.com/office/drawing/2014/main" id="{EB6CB674-ECE1-EB20-E4A1-4C7CC7171D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0312227">
              <a:off x="4262" y="2167"/>
              <a:ext cx="590" cy="2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CH" sz="2000" b="1" dirty="0">
                  <a:ea typeface="ＭＳ Ｐゴシック" pitchFamily="-65" charset="-128"/>
                </a:rPr>
                <a:t>Sek B</a:t>
              </a:r>
              <a:endParaRPr lang="de-DE" sz="2000" b="1" dirty="0">
                <a:ea typeface="ＭＳ Ｐゴシック" pitchFamily="-65" charset="-128"/>
              </a:endParaRPr>
            </a:p>
          </p:txBody>
        </p:sp>
        <p:sp>
          <p:nvSpPr>
            <p:cNvPr id="18" name="Text Box 20">
              <a:extLst>
                <a:ext uri="{FF2B5EF4-FFF2-40B4-BE49-F238E27FC236}">
                  <a16:creationId xmlns:a16="http://schemas.microsoft.com/office/drawing/2014/main" id="{46D3935D-1C4D-D62B-45BD-94FE7CD125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245055">
              <a:off x="4297" y="3586"/>
              <a:ext cx="554" cy="2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CH" sz="2000" b="1" dirty="0">
                  <a:ea typeface="ＭＳ Ｐゴシック" pitchFamily="-65" charset="-128"/>
                </a:rPr>
                <a:t>Sek P</a:t>
              </a:r>
              <a:endParaRPr lang="de-DE" sz="2000" b="1" dirty="0">
                <a:ea typeface="ＭＳ Ｐゴシック" pitchFamily="-65" charset="-128"/>
              </a:endParaRPr>
            </a:p>
          </p:txBody>
        </p:sp>
      </p:grpSp>
      <p:grpSp>
        <p:nvGrpSpPr>
          <p:cNvPr id="22" name="Gruppierung 20">
            <a:extLst>
              <a:ext uri="{FF2B5EF4-FFF2-40B4-BE49-F238E27FC236}">
                <a16:creationId xmlns:a16="http://schemas.microsoft.com/office/drawing/2014/main" id="{B7879F93-0191-A0EF-4D59-B2C222BC1A88}"/>
              </a:ext>
            </a:extLst>
          </p:cNvPr>
          <p:cNvGrpSpPr>
            <a:grpSpLocks/>
          </p:cNvGrpSpPr>
          <p:nvPr/>
        </p:nvGrpSpPr>
        <p:grpSpPr bwMode="auto">
          <a:xfrm>
            <a:off x="4861518" y="2892552"/>
            <a:ext cx="2879725" cy="1222375"/>
            <a:chOff x="3352800" y="1447800"/>
            <a:chExt cx="2879725" cy="1222375"/>
          </a:xfrm>
        </p:grpSpPr>
        <p:sp>
          <p:nvSpPr>
            <p:cNvPr id="23" name="AutoShape 10">
              <a:extLst>
                <a:ext uri="{FF2B5EF4-FFF2-40B4-BE49-F238E27FC236}">
                  <a16:creationId xmlns:a16="http://schemas.microsoft.com/office/drawing/2014/main" id="{663E7143-1DF9-D2F7-25BC-5BBFEF8941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2800" y="1447800"/>
              <a:ext cx="2879725" cy="1222375"/>
            </a:xfrm>
            <a:prstGeom prst="notchedRightArrow">
              <a:avLst>
                <a:gd name="adj1" fmla="val 50000"/>
                <a:gd name="adj2" fmla="val 58896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 sz="2000" i="1" dirty="0">
                <a:ea typeface="ＭＳ Ｐゴシック" pitchFamily="-65" charset="-128"/>
              </a:endParaRPr>
            </a:p>
          </p:txBody>
        </p:sp>
        <p:sp>
          <p:nvSpPr>
            <p:cNvPr id="24" name="Text Box 16">
              <a:extLst>
                <a:ext uri="{FF2B5EF4-FFF2-40B4-BE49-F238E27FC236}">
                  <a16:creationId xmlns:a16="http://schemas.microsoft.com/office/drawing/2014/main" id="{4ABC8387-76AA-7287-0E1F-3BED818F72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6638" y="1676400"/>
              <a:ext cx="2514600" cy="701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de-CH" sz="2000" b="1" dirty="0">
                  <a:ea typeface="ＭＳ Ｐゴシック" pitchFamily="-65" charset="-128"/>
                </a:rPr>
                <a:t>5. &amp; 6. Klasse</a:t>
              </a:r>
              <a:br>
                <a:rPr lang="de-CH" sz="2000" b="1" dirty="0">
                  <a:ea typeface="ＭＳ Ｐゴシック" pitchFamily="-65" charset="-128"/>
                </a:rPr>
              </a:br>
              <a:r>
                <a:rPr lang="de-CH" sz="2000" b="1" dirty="0">
                  <a:ea typeface="ＭＳ Ｐゴシック" pitchFamily="-65" charset="-128"/>
                </a:rPr>
                <a:t>Übertrittsverfahren</a:t>
              </a:r>
              <a:endParaRPr lang="de-DE" sz="2000" b="1" dirty="0">
                <a:ea typeface="ＭＳ Ｐゴシック" pitchFamily="-65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3835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A6FC66-D1F4-22BC-DA23-E6B577119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19BD527F-08C8-0090-25BD-1F56555AC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8957737" cy="3796128"/>
          </a:xfrm>
        </p:spPr>
        <p:txBody>
          <a:bodyPr/>
          <a:lstStyle/>
          <a:p>
            <a:endParaRPr lang="de-CH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Empfehlung der Lehrperson</a:t>
            </a:r>
          </a:p>
          <a:p>
            <a:pPr marL="358775" lvl="1" indent="-358775">
              <a:buClr>
                <a:srgbClr val="FE0000"/>
              </a:buClr>
              <a:buNone/>
              <a:defRPr/>
            </a:pPr>
            <a:r>
              <a:rPr lang="de-CH" dirty="0"/>
              <a:t>      </a:t>
            </a:r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Koordination des Übertritts durch die Schulen Zuchwil</a:t>
            </a:r>
          </a:p>
          <a:p>
            <a:pPr marL="0" lvl="1" indent="0">
              <a:buClr>
                <a:srgbClr val="FE0000"/>
              </a:buClr>
              <a:buNone/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Miteinbezug der Erziehungsberechtigten und Schüler/innen</a:t>
            </a:r>
          </a:p>
          <a:p>
            <a:pPr marL="0" lvl="1" indent="0">
              <a:buClr>
                <a:srgbClr val="FE0000"/>
              </a:buClr>
              <a:buNone/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Kantonale Kontrollprüfung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A339D433-1D6E-BBC2-7221-10A0A09B5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sieht das Verfahren aus?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4F396EC-3E0A-959D-7A13-AC5EEA98FE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23CBD78-ED97-F592-64CC-B9A57E782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A0E8A99-FFC5-F527-9FCB-3463A35F7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6561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0752F-2880-96B6-602F-AB2800F7B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erader Verbinder 43">
            <a:extLst>
              <a:ext uri="{FF2B5EF4-FFF2-40B4-BE49-F238E27FC236}">
                <a16:creationId xmlns:a16="http://schemas.microsoft.com/office/drawing/2014/main" id="{7D51B113-1D82-2BBD-C0A5-519534F91235}"/>
              </a:ext>
            </a:extLst>
          </p:cNvPr>
          <p:cNvCxnSpPr/>
          <p:nvPr/>
        </p:nvCxnSpPr>
        <p:spPr>
          <a:xfrm>
            <a:off x="716398" y="3076849"/>
            <a:ext cx="9295209" cy="0"/>
          </a:xfrm>
          <a:prstGeom prst="line">
            <a:avLst/>
          </a:prstGeom>
          <a:ln w="34925"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Pfeil nach links 5">
            <a:extLst>
              <a:ext uri="{FF2B5EF4-FFF2-40B4-BE49-F238E27FC236}">
                <a16:creationId xmlns:a16="http://schemas.microsoft.com/office/drawing/2014/main" id="{21CDE615-640B-EAF0-9932-6CD9BEDB8730}"/>
              </a:ext>
            </a:extLst>
          </p:cNvPr>
          <p:cNvSpPr/>
          <p:nvPr/>
        </p:nvSpPr>
        <p:spPr>
          <a:xfrm rot="10800000">
            <a:off x="5364003" y="3924341"/>
            <a:ext cx="3793314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45" name="Pfeil nach unten 15">
            <a:extLst>
              <a:ext uri="{FF2B5EF4-FFF2-40B4-BE49-F238E27FC236}">
                <a16:creationId xmlns:a16="http://schemas.microsoft.com/office/drawing/2014/main" id="{39EDA207-B434-F210-E1E8-3388303CBF99}"/>
              </a:ext>
            </a:extLst>
          </p:cNvPr>
          <p:cNvSpPr/>
          <p:nvPr/>
        </p:nvSpPr>
        <p:spPr>
          <a:xfrm>
            <a:off x="7757406" y="3153648"/>
            <a:ext cx="1095125" cy="2503350"/>
          </a:xfrm>
          <a:prstGeom prst="downArrow">
            <a:avLst>
              <a:gd name="adj1" fmla="val 100000"/>
              <a:gd name="adj2" fmla="val 0"/>
            </a:avLst>
          </a:prstGeom>
          <a:solidFill>
            <a:srgbClr val="CCECFF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46" name="Pfeil nach unten 15">
            <a:extLst>
              <a:ext uri="{FF2B5EF4-FFF2-40B4-BE49-F238E27FC236}">
                <a16:creationId xmlns:a16="http://schemas.microsoft.com/office/drawing/2014/main" id="{52183DD6-FE35-6672-13C3-8B7C405BD8F8}"/>
              </a:ext>
            </a:extLst>
          </p:cNvPr>
          <p:cNvSpPr/>
          <p:nvPr/>
        </p:nvSpPr>
        <p:spPr>
          <a:xfrm>
            <a:off x="6072945" y="3167738"/>
            <a:ext cx="1095125" cy="2503350"/>
          </a:xfrm>
          <a:prstGeom prst="downArrow">
            <a:avLst>
              <a:gd name="adj1" fmla="val 100000"/>
              <a:gd name="adj2" fmla="val 0"/>
            </a:avLst>
          </a:prstGeom>
          <a:solidFill>
            <a:srgbClr val="CCECFF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47" name="Pfeil nach unten 15">
            <a:extLst>
              <a:ext uri="{FF2B5EF4-FFF2-40B4-BE49-F238E27FC236}">
                <a16:creationId xmlns:a16="http://schemas.microsoft.com/office/drawing/2014/main" id="{5A51AF40-BA4E-36C9-E4B3-6E622D650CCA}"/>
              </a:ext>
            </a:extLst>
          </p:cNvPr>
          <p:cNvSpPr/>
          <p:nvPr/>
        </p:nvSpPr>
        <p:spPr>
          <a:xfrm>
            <a:off x="9237327" y="1418848"/>
            <a:ext cx="457880" cy="4264683"/>
          </a:xfrm>
          <a:prstGeom prst="downArrow">
            <a:avLst>
              <a:gd name="adj1" fmla="val 100000"/>
              <a:gd name="adj2" fmla="val 0"/>
            </a:avLst>
          </a:prstGeom>
          <a:solidFill>
            <a:srgbClr val="CCECFF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2F3A2020-2262-AF07-80AC-961842265DB0}"/>
              </a:ext>
            </a:extLst>
          </p:cNvPr>
          <p:cNvSpPr/>
          <p:nvPr/>
        </p:nvSpPr>
        <p:spPr>
          <a:xfrm>
            <a:off x="6060956" y="2585582"/>
            <a:ext cx="2964905" cy="415358"/>
          </a:xfrm>
          <a:prstGeom prst="rect">
            <a:avLst/>
          </a:prstGeom>
          <a:solidFill>
            <a:srgbClr val="66CC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CF83F914-D078-84E0-530F-8177BBB52D05}"/>
              </a:ext>
            </a:extLst>
          </p:cNvPr>
          <p:cNvSpPr/>
          <p:nvPr/>
        </p:nvSpPr>
        <p:spPr>
          <a:xfrm>
            <a:off x="6060956" y="5747886"/>
            <a:ext cx="4123174" cy="415358"/>
          </a:xfrm>
          <a:prstGeom prst="rect">
            <a:avLst/>
          </a:prstGeom>
          <a:solidFill>
            <a:srgbClr val="66CC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39" name="Pfeil nach unten 7">
            <a:extLst>
              <a:ext uri="{FF2B5EF4-FFF2-40B4-BE49-F238E27FC236}">
                <a16:creationId xmlns:a16="http://schemas.microsoft.com/office/drawing/2014/main" id="{7408FA3E-051E-020E-48A8-AF8DCD9D0743}"/>
              </a:ext>
            </a:extLst>
          </p:cNvPr>
          <p:cNvSpPr/>
          <p:nvPr/>
        </p:nvSpPr>
        <p:spPr>
          <a:xfrm>
            <a:off x="829246" y="1280352"/>
            <a:ext cx="792088" cy="1746853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77D2487-FF18-A99A-9C95-CA7CF25202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E2D79E7-7A67-7B5B-0317-D2E89612C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C9308E3-8C7F-EAAF-5E59-105C07941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6</a:t>
            </a:fld>
            <a:endParaRPr lang="de-DE" dirty="0"/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CA9A98D5-84FE-6B95-2CC5-BEE1FD582172}"/>
              </a:ext>
            </a:extLst>
          </p:cNvPr>
          <p:cNvSpPr txBox="1"/>
          <p:nvPr/>
        </p:nvSpPr>
        <p:spPr>
          <a:xfrm>
            <a:off x="3052203" y="1348740"/>
            <a:ext cx="470741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800" b="1" dirty="0"/>
              <a:t>Klassenelternabend Information Übertritt</a:t>
            </a:r>
          </a:p>
          <a:p>
            <a:endParaRPr lang="de-CH" sz="1800" b="1" dirty="0"/>
          </a:p>
          <a:p>
            <a:endParaRPr lang="de-CH" sz="1800" b="1" dirty="0"/>
          </a:p>
          <a:p>
            <a:r>
              <a:rPr lang="de-CH" sz="1800" b="1" dirty="0"/>
              <a:t>Standortgespräch 1</a:t>
            </a:r>
          </a:p>
          <a:p>
            <a:r>
              <a:rPr lang="de-CH" sz="1800" b="1" dirty="0"/>
              <a:t>Informationselternabend</a:t>
            </a:r>
          </a:p>
          <a:p>
            <a:r>
              <a:rPr lang="de-CH" b="1" dirty="0"/>
              <a:t>Check P5</a:t>
            </a:r>
            <a:endParaRPr lang="de-CH" sz="1800" b="1" dirty="0"/>
          </a:p>
          <a:p>
            <a:endParaRPr lang="de-CH" sz="1800" dirty="0"/>
          </a:p>
          <a:p>
            <a:endParaRPr lang="de-CH" sz="1800" b="1" dirty="0">
              <a:solidFill>
                <a:srgbClr val="FF0000"/>
              </a:solidFill>
            </a:endParaRPr>
          </a:p>
          <a:p>
            <a:endParaRPr lang="de-CH" sz="1800" b="1" dirty="0"/>
          </a:p>
          <a:p>
            <a:r>
              <a:rPr lang="de-CH" sz="1800" b="1" dirty="0"/>
              <a:t>Standortgespräch 2</a:t>
            </a:r>
          </a:p>
          <a:p>
            <a:endParaRPr lang="de-CH" sz="1800" dirty="0"/>
          </a:p>
          <a:p>
            <a:endParaRPr lang="de-CH" sz="1800" b="1" dirty="0"/>
          </a:p>
          <a:p>
            <a:endParaRPr lang="de-CH" sz="1800" b="1" dirty="0"/>
          </a:p>
          <a:p>
            <a:endParaRPr lang="de-CH" sz="1800" b="1" dirty="0"/>
          </a:p>
          <a:p>
            <a:r>
              <a:rPr lang="de-CH" sz="1800" b="1" dirty="0"/>
              <a:t>Notenkonferenz</a:t>
            </a:r>
          </a:p>
          <a:p>
            <a:endParaRPr lang="de-CH" sz="1800" b="1" dirty="0"/>
          </a:p>
          <a:p>
            <a:r>
              <a:rPr lang="de-CH" sz="1800" b="1" dirty="0"/>
              <a:t>Übertrittsgespräch</a:t>
            </a:r>
          </a:p>
          <a:p>
            <a:endParaRPr lang="de-CH" sz="1600" i="1" dirty="0"/>
          </a:p>
          <a:p>
            <a:endParaRPr lang="de-CH" sz="1600" i="1" dirty="0"/>
          </a:p>
          <a:p>
            <a:endParaRPr lang="de-CH" sz="1600" i="1" dirty="0"/>
          </a:p>
        </p:txBody>
      </p:sp>
      <p:sp>
        <p:nvSpPr>
          <p:cNvPr id="28" name="Pfeil nach unten 8">
            <a:extLst>
              <a:ext uri="{FF2B5EF4-FFF2-40B4-BE49-F238E27FC236}">
                <a16:creationId xmlns:a16="http://schemas.microsoft.com/office/drawing/2014/main" id="{4ED6135C-EBD6-E346-D9D1-2AA78BB657CA}"/>
              </a:ext>
            </a:extLst>
          </p:cNvPr>
          <p:cNvSpPr/>
          <p:nvPr/>
        </p:nvSpPr>
        <p:spPr>
          <a:xfrm>
            <a:off x="829246" y="3141253"/>
            <a:ext cx="792088" cy="3160487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D5B78D11-716D-BFA0-798D-CF1DE7894EA4}"/>
              </a:ext>
            </a:extLst>
          </p:cNvPr>
          <p:cNvSpPr txBox="1"/>
          <p:nvPr/>
        </p:nvSpPr>
        <p:spPr>
          <a:xfrm rot="16200000">
            <a:off x="392261" y="1835534"/>
            <a:ext cx="166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5. Klasse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BAD62CA4-9E0C-C955-9FE9-0B3BC6DC60FE}"/>
              </a:ext>
            </a:extLst>
          </p:cNvPr>
          <p:cNvSpPr txBox="1"/>
          <p:nvPr/>
        </p:nvSpPr>
        <p:spPr>
          <a:xfrm rot="16200000">
            <a:off x="7405877" y="3359881"/>
            <a:ext cx="4111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Beurteilung Lern- und Arbeitsverhalten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3DCB35E1-9718-1FBC-EDEB-CF9DA76E8FF9}"/>
              </a:ext>
            </a:extLst>
          </p:cNvPr>
          <p:cNvSpPr txBox="1"/>
          <p:nvPr/>
        </p:nvSpPr>
        <p:spPr>
          <a:xfrm rot="16200000">
            <a:off x="5441526" y="3877513"/>
            <a:ext cx="24509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Fachliche Leistungen</a:t>
            </a:r>
          </a:p>
          <a:p>
            <a:r>
              <a:rPr lang="de-CH" b="1" dirty="0"/>
              <a:t>Deutsch</a:t>
            </a:r>
            <a:r>
              <a:rPr lang="de-CH" dirty="0"/>
              <a:t>,  </a:t>
            </a:r>
            <a:r>
              <a:rPr lang="de-CH" b="1" dirty="0"/>
              <a:t>Mathe</a:t>
            </a:r>
            <a:r>
              <a:rPr lang="de-CH" dirty="0"/>
              <a:t> und </a:t>
            </a:r>
            <a:r>
              <a:rPr lang="de-CH" b="1" dirty="0"/>
              <a:t>Sachunterricht</a:t>
            </a:r>
            <a:r>
              <a:rPr lang="de-CH" sz="1700" dirty="0"/>
              <a:t>       </a:t>
            </a:r>
            <a:r>
              <a:rPr lang="de-CH" sz="1200" dirty="0"/>
              <a:t>(</a:t>
            </a:r>
            <a:r>
              <a:rPr lang="de-CH" sz="1200" dirty="0">
                <a:solidFill>
                  <a:srgbClr val="FF0000"/>
                </a:solidFill>
              </a:rPr>
              <a:t>bis</a:t>
            </a:r>
            <a:r>
              <a:rPr lang="de-CH" sz="1200" dirty="0"/>
              <a:t> </a:t>
            </a:r>
            <a:r>
              <a:rPr lang="de-CH" sz="1200" b="1" dirty="0">
                <a:solidFill>
                  <a:srgbClr val="FF0000"/>
                </a:solidFill>
              </a:rPr>
              <a:t>Ende Kalenderwoche 10</a:t>
            </a:r>
            <a:r>
              <a:rPr lang="de-CH" sz="1200" dirty="0"/>
              <a:t>)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2BFE80DB-78B7-9117-1774-85E784DFEAF1}"/>
              </a:ext>
            </a:extLst>
          </p:cNvPr>
          <p:cNvSpPr txBox="1"/>
          <p:nvPr/>
        </p:nvSpPr>
        <p:spPr>
          <a:xfrm rot="16200000">
            <a:off x="7091040" y="3980129"/>
            <a:ext cx="2334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Leistungen und deren Entwicklung in allen Fächern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C32390DB-FFAF-932C-C28B-A117D8B33A94}"/>
              </a:ext>
            </a:extLst>
          </p:cNvPr>
          <p:cNvSpPr txBox="1"/>
          <p:nvPr/>
        </p:nvSpPr>
        <p:spPr>
          <a:xfrm>
            <a:off x="6131045" y="2621821"/>
            <a:ext cx="2949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dirty="0"/>
              <a:t>Empfehlungsgrundlagen</a:t>
            </a: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54A8081E-A44B-09B6-64BC-87CA857C31B1}"/>
              </a:ext>
            </a:extLst>
          </p:cNvPr>
          <p:cNvSpPr txBox="1"/>
          <p:nvPr/>
        </p:nvSpPr>
        <p:spPr>
          <a:xfrm>
            <a:off x="6131045" y="5793912"/>
            <a:ext cx="5058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dirty="0"/>
              <a:t>Empfehlung der Klassenlehrperson</a:t>
            </a:r>
          </a:p>
        </p:txBody>
      </p:sp>
      <p:sp>
        <p:nvSpPr>
          <p:cNvPr id="35" name="Pfeil nach links 20">
            <a:extLst>
              <a:ext uri="{FF2B5EF4-FFF2-40B4-BE49-F238E27FC236}">
                <a16:creationId xmlns:a16="http://schemas.microsoft.com/office/drawing/2014/main" id="{B978E03B-5F3C-8D7B-A5E1-21BED4A719B3}"/>
              </a:ext>
            </a:extLst>
          </p:cNvPr>
          <p:cNvSpPr/>
          <p:nvPr/>
        </p:nvSpPr>
        <p:spPr>
          <a:xfrm rot="10800000">
            <a:off x="5240178" y="5857025"/>
            <a:ext cx="720080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cxnSp>
        <p:nvCxnSpPr>
          <p:cNvPr id="37" name="Gerader Verbinder 44">
            <a:extLst>
              <a:ext uri="{FF2B5EF4-FFF2-40B4-BE49-F238E27FC236}">
                <a16:creationId xmlns:a16="http://schemas.microsoft.com/office/drawing/2014/main" id="{69142827-BD3C-CDE7-44CB-B7CA5D7D287B}"/>
              </a:ext>
            </a:extLst>
          </p:cNvPr>
          <p:cNvCxnSpPr/>
          <p:nvPr/>
        </p:nvCxnSpPr>
        <p:spPr>
          <a:xfrm>
            <a:off x="716398" y="1095793"/>
            <a:ext cx="9295209" cy="0"/>
          </a:xfrm>
          <a:prstGeom prst="line">
            <a:avLst/>
          </a:prstGeom>
          <a:ln w="34925"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feld 37">
            <a:extLst>
              <a:ext uri="{FF2B5EF4-FFF2-40B4-BE49-F238E27FC236}">
                <a16:creationId xmlns:a16="http://schemas.microsoft.com/office/drawing/2014/main" id="{5E1E414F-FD65-46F4-339D-56F684B9B02C}"/>
              </a:ext>
            </a:extLst>
          </p:cNvPr>
          <p:cNvSpPr txBox="1"/>
          <p:nvPr/>
        </p:nvSpPr>
        <p:spPr>
          <a:xfrm>
            <a:off x="1293933" y="1346418"/>
            <a:ext cx="187220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CH" dirty="0"/>
              <a:t>Aug./Sept. </a:t>
            </a:r>
            <a:r>
              <a:rPr lang="de-CH" sz="1800" dirty="0">
                <a:sym typeface="Wingdings" panose="05000000000000000000" pitchFamily="2" charset="2"/>
              </a:rPr>
              <a:t></a:t>
            </a:r>
            <a:endParaRPr lang="de-CH" sz="1800" dirty="0">
              <a:solidFill>
                <a:srgbClr val="FF0000"/>
              </a:solidFill>
            </a:endParaRPr>
          </a:p>
          <a:p>
            <a:pPr algn="r"/>
            <a:endParaRPr lang="de-CH" dirty="0"/>
          </a:p>
          <a:p>
            <a:pPr algn="r"/>
            <a:endParaRPr lang="de-CH" sz="1800" dirty="0"/>
          </a:p>
          <a:p>
            <a:pPr algn="r"/>
            <a:r>
              <a:rPr lang="de-CH" dirty="0"/>
              <a:t>Nov</a:t>
            </a:r>
            <a:r>
              <a:rPr lang="de-CH" sz="1800" dirty="0"/>
              <a:t>. – März</a:t>
            </a:r>
            <a:r>
              <a:rPr lang="de-CH" sz="1800" dirty="0">
                <a:sym typeface="Wingdings" panose="05000000000000000000" pitchFamily="2" charset="2"/>
              </a:rPr>
              <a:t> </a:t>
            </a:r>
          </a:p>
          <a:p>
            <a:pPr algn="r"/>
            <a:r>
              <a:rPr lang="de-CH" sz="1800" dirty="0">
                <a:sym typeface="Wingdings" panose="05000000000000000000" pitchFamily="2" charset="2"/>
              </a:rPr>
              <a:t>Mai </a:t>
            </a:r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r>
              <a:rPr lang="de-CH" dirty="0"/>
              <a:t>Okt</a:t>
            </a:r>
            <a:r>
              <a:rPr lang="de-CH" sz="1800" dirty="0"/>
              <a:t>. – Dez.</a:t>
            </a:r>
            <a:r>
              <a:rPr lang="de-CH" sz="1800" dirty="0">
                <a:sym typeface="Wingdings" panose="05000000000000000000" pitchFamily="2" charset="2"/>
              </a:rPr>
              <a:t> </a:t>
            </a:r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r>
              <a:rPr lang="de-CH" sz="1800" dirty="0"/>
              <a:t>März</a:t>
            </a:r>
            <a:r>
              <a:rPr lang="de-CH" sz="1800" dirty="0">
                <a:sym typeface="Wingdings" panose="05000000000000000000" pitchFamily="2" charset="2"/>
              </a:rPr>
              <a:t> </a:t>
            </a:r>
            <a:endParaRPr lang="de-CH" sz="1800" dirty="0"/>
          </a:p>
          <a:p>
            <a:pPr algn="r"/>
            <a:endParaRPr lang="de-CH" sz="1800" dirty="0"/>
          </a:p>
          <a:p>
            <a:pPr algn="r"/>
            <a:r>
              <a:rPr lang="de-CH" sz="1800" dirty="0"/>
              <a:t>März</a:t>
            </a:r>
            <a:r>
              <a:rPr lang="de-CH" sz="1800" dirty="0">
                <a:sym typeface="Wingdings" panose="05000000000000000000" pitchFamily="2" charset="2"/>
              </a:rPr>
              <a:t> </a:t>
            </a:r>
            <a:endParaRPr lang="de-CH" sz="1800" dirty="0"/>
          </a:p>
          <a:p>
            <a:pPr algn="r"/>
            <a:endParaRPr lang="de-CH" sz="1600" i="1" dirty="0"/>
          </a:p>
          <a:p>
            <a:pPr algn="r"/>
            <a:endParaRPr lang="de-CH" sz="1600" i="1" dirty="0"/>
          </a:p>
          <a:p>
            <a:pPr algn="r"/>
            <a:endParaRPr lang="de-CH" sz="1600" i="1" dirty="0"/>
          </a:p>
          <a:p>
            <a:endParaRPr lang="de-CH" dirty="0"/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B00D6E19-4F8C-FAAD-0BF1-2BEAC970A558}"/>
              </a:ext>
            </a:extLst>
          </p:cNvPr>
          <p:cNvSpPr txBox="1"/>
          <p:nvPr/>
        </p:nvSpPr>
        <p:spPr>
          <a:xfrm rot="16200000">
            <a:off x="398941" y="4399406"/>
            <a:ext cx="166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6. Klasse</a:t>
            </a:r>
          </a:p>
        </p:txBody>
      </p:sp>
      <p:sp>
        <p:nvSpPr>
          <p:cNvPr id="42" name="Pfeil nach links 5">
            <a:extLst>
              <a:ext uri="{FF2B5EF4-FFF2-40B4-BE49-F238E27FC236}">
                <a16:creationId xmlns:a16="http://schemas.microsoft.com/office/drawing/2014/main" id="{66D08E5E-3F03-38D3-5786-FCD279553C92}"/>
              </a:ext>
            </a:extLst>
          </p:cNvPr>
          <p:cNvSpPr/>
          <p:nvPr/>
        </p:nvSpPr>
        <p:spPr>
          <a:xfrm rot="10800000">
            <a:off x="5367813" y="2270801"/>
            <a:ext cx="3793314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57835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CC6DD-FA93-EBE2-4E57-B68D3F353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AC8DBB52-51AF-23D6-6797-2C7DD0AFE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Grundlagen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6B7EB8C-CCB9-EBC6-687F-10AE2D5BEA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55B1559-297B-7E50-A5D3-BE994F286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88F783F-B913-55EC-B5C3-2564BDF53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7</a:t>
            </a:fld>
            <a:endParaRPr lang="de-DE" dirty="0"/>
          </a:p>
        </p:txBody>
      </p:sp>
      <p:sp>
        <p:nvSpPr>
          <p:cNvPr id="8" name="Rechteck: gefaltete Ecke 7">
            <a:extLst>
              <a:ext uri="{FF2B5EF4-FFF2-40B4-BE49-F238E27FC236}">
                <a16:creationId xmlns:a16="http://schemas.microsoft.com/office/drawing/2014/main" id="{6A432AAA-D77F-2CF9-9D06-F191C8DADFAF}"/>
              </a:ext>
            </a:extLst>
          </p:cNvPr>
          <p:cNvSpPr/>
          <p:nvPr/>
        </p:nvSpPr>
        <p:spPr>
          <a:xfrm rot="10800000">
            <a:off x="577708" y="1302337"/>
            <a:ext cx="3156091" cy="3121071"/>
          </a:xfrm>
          <a:prstGeom prst="foldedCorne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9" name="Rechteck: gefaltete Ecke 8">
            <a:extLst>
              <a:ext uri="{FF2B5EF4-FFF2-40B4-BE49-F238E27FC236}">
                <a16:creationId xmlns:a16="http://schemas.microsoft.com/office/drawing/2014/main" id="{C8D0A3F8-8F4A-2509-2498-D40DAF35AAE8}"/>
              </a:ext>
            </a:extLst>
          </p:cNvPr>
          <p:cNvSpPr/>
          <p:nvPr/>
        </p:nvSpPr>
        <p:spPr>
          <a:xfrm rot="10800000">
            <a:off x="4271503" y="1302337"/>
            <a:ext cx="3156091" cy="3121071"/>
          </a:xfrm>
          <a:prstGeom prst="foldedCorne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Rechteck: gefaltete Ecke 9">
            <a:extLst>
              <a:ext uri="{FF2B5EF4-FFF2-40B4-BE49-F238E27FC236}">
                <a16:creationId xmlns:a16="http://schemas.microsoft.com/office/drawing/2014/main" id="{F87745A6-BCF7-6B13-1385-0C8054FC22E4}"/>
              </a:ext>
            </a:extLst>
          </p:cNvPr>
          <p:cNvSpPr/>
          <p:nvPr/>
        </p:nvSpPr>
        <p:spPr>
          <a:xfrm rot="10800000">
            <a:off x="7965298" y="1302338"/>
            <a:ext cx="3156091" cy="3121071"/>
          </a:xfrm>
          <a:prstGeom prst="foldedCorne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4B2C2988-D959-DC93-4B80-5FBAB0A4C809}"/>
              </a:ext>
            </a:extLst>
          </p:cNvPr>
          <p:cNvSpPr txBox="1"/>
          <p:nvPr/>
        </p:nvSpPr>
        <p:spPr>
          <a:xfrm>
            <a:off x="1070611" y="1714500"/>
            <a:ext cx="24003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>
                <a:solidFill>
                  <a:schemeClr val="bg1"/>
                </a:solidFill>
              </a:rPr>
              <a:t>Fachliche Leistung in den Fächern</a:t>
            </a:r>
          </a:p>
          <a:p>
            <a:endParaRPr lang="de-CH" dirty="0">
              <a:solidFill>
                <a:schemeClr val="bg1"/>
              </a:solidFill>
            </a:endParaRPr>
          </a:p>
          <a:p>
            <a:pPr marL="285750" indent="-285750">
              <a:buFontTx/>
              <a:buChar char="-"/>
            </a:pPr>
            <a:r>
              <a:rPr lang="de-CH" dirty="0">
                <a:solidFill>
                  <a:schemeClr val="bg1"/>
                </a:solidFill>
              </a:rPr>
              <a:t>Deutsch</a:t>
            </a:r>
          </a:p>
          <a:p>
            <a:pPr marL="285750" indent="-285750">
              <a:buFontTx/>
              <a:buChar char="-"/>
            </a:pPr>
            <a:r>
              <a:rPr lang="de-CH" dirty="0">
                <a:solidFill>
                  <a:schemeClr val="bg1"/>
                </a:solidFill>
              </a:rPr>
              <a:t>Mathematik</a:t>
            </a:r>
          </a:p>
          <a:p>
            <a:pPr marL="285750" indent="-285750">
              <a:buFontTx/>
              <a:buChar char="-"/>
            </a:pPr>
            <a:r>
              <a:rPr lang="de-CH" dirty="0">
                <a:solidFill>
                  <a:schemeClr val="bg1"/>
                </a:solidFill>
              </a:rPr>
              <a:t>Natur, Mensch, Gesellschaft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4ACFE1A-652B-67F7-7974-6FA15B78ADFF}"/>
              </a:ext>
            </a:extLst>
          </p:cNvPr>
          <p:cNvSpPr txBox="1"/>
          <p:nvPr/>
        </p:nvSpPr>
        <p:spPr>
          <a:xfrm>
            <a:off x="4766311" y="1714499"/>
            <a:ext cx="24003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>
                <a:solidFill>
                  <a:schemeClr val="bg1"/>
                </a:solidFill>
              </a:rPr>
              <a:t>Leistung und Leistungsentwicklung in allen Fächern</a:t>
            </a:r>
          </a:p>
          <a:p>
            <a:endParaRPr lang="de-CH" dirty="0">
              <a:solidFill>
                <a:schemeClr val="bg1"/>
              </a:solidFill>
            </a:endParaRPr>
          </a:p>
          <a:p>
            <a:pPr marL="285750" indent="-285750">
              <a:buFontTx/>
              <a:buChar char="-"/>
            </a:pPr>
            <a:r>
              <a:rPr lang="de-CH" dirty="0">
                <a:solidFill>
                  <a:schemeClr val="bg1"/>
                </a:solidFill>
              </a:rPr>
              <a:t>Französisch</a:t>
            </a:r>
          </a:p>
          <a:p>
            <a:pPr marL="285750" indent="-285750">
              <a:buFontTx/>
              <a:buChar char="-"/>
            </a:pPr>
            <a:r>
              <a:rPr lang="de-CH" dirty="0">
                <a:solidFill>
                  <a:schemeClr val="bg1"/>
                </a:solidFill>
              </a:rPr>
              <a:t>Englisch</a:t>
            </a:r>
          </a:p>
          <a:p>
            <a:pPr marL="285750" indent="-285750">
              <a:buFontTx/>
              <a:buChar char="-"/>
            </a:pPr>
            <a:r>
              <a:rPr lang="de-CH" dirty="0">
                <a:solidFill>
                  <a:schemeClr val="bg1"/>
                </a:solidFill>
              </a:rPr>
              <a:t>Gestalten</a:t>
            </a:r>
          </a:p>
          <a:p>
            <a:pPr marL="285750" indent="-285750">
              <a:buFontTx/>
              <a:buChar char="-"/>
            </a:pPr>
            <a:r>
              <a:rPr lang="de-CH" dirty="0">
                <a:solidFill>
                  <a:schemeClr val="bg1"/>
                </a:solidFill>
              </a:rPr>
              <a:t>…..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F24BD66E-A358-BE9C-3470-9248DFBEEBCB}"/>
              </a:ext>
            </a:extLst>
          </p:cNvPr>
          <p:cNvSpPr txBox="1"/>
          <p:nvPr/>
        </p:nvSpPr>
        <p:spPr>
          <a:xfrm>
            <a:off x="8446771" y="1714499"/>
            <a:ext cx="2400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>
                <a:solidFill>
                  <a:schemeClr val="bg1"/>
                </a:solidFill>
              </a:rPr>
              <a:t>Arbeits- und Lernverhalten bezogen auf die Profile der Anforderungsniveaus B, E und P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591EE3D-4A75-A785-7F0F-EFCDDCFCD26B}"/>
              </a:ext>
            </a:extLst>
          </p:cNvPr>
          <p:cNvSpPr txBox="1"/>
          <p:nvPr/>
        </p:nvSpPr>
        <p:spPr>
          <a:xfrm>
            <a:off x="1866678" y="5193161"/>
            <a:ext cx="84586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de-CH" altLang="de-DE" sz="2000" b="1" dirty="0">
                <a:solidFill>
                  <a:schemeClr val="tx1"/>
                </a:solidFill>
                <a:latin typeface="+mn-lt"/>
                <a:sym typeface="Wingdings"/>
              </a:rPr>
              <a:t>Die </a:t>
            </a:r>
            <a:r>
              <a:rPr lang="de-CH" altLang="de-DE" sz="2000" b="1" dirty="0">
                <a:solidFill>
                  <a:schemeClr val="tx1"/>
                </a:solidFill>
                <a:latin typeface="+mn-lt"/>
              </a:rPr>
              <a:t>Klassenlehrperson </a:t>
            </a:r>
            <a:r>
              <a:rPr lang="de-CH" altLang="de-DE" sz="2000" b="1" dirty="0">
                <a:latin typeface="+mn-lt"/>
              </a:rPr>
              <a:t>hält die </a:t>
            </a:r>
            <a:r>
              <a:rPr lang="de-CH" altLang="de-DE" sz="2000" b="1" dirty="0">
                <a:solidFill>
                  <a:schemeClr val="tx1"/>
                </a:solidFill>
                <a:latin typeface="+mn-lt"/>
              </a:rPr>
              <a:t>Zuteilungsempfehlung im Empfehlungs- und Antragsformular fest.</a:t>
            </a:r>
          </a:p>
        </p:txBody>
      </p:sp>
    </p:spTree>
    <p:extLst>
      <p:ext uri="{BB962C8B-B14F-4D97-AF65-F5344CB8AC3E}">
        <p14:creationId xmlns:p14="http://schemas.microsoft.com/office/powerpoint/2010/main" val="307098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E2AAA-AA87-3C0D-D533-B5E6162D5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53BD7ED5-770E-F175-C9C2-BD5D41313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Empfehlungs- und Antragsformular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E950F8-B184-343E-1AC3-4914727DAC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D75EEE5-5EA6-43F0-64CF-99183CE90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49F3630-8D28-ACA0-B15A-F102B156F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8</a:t>
            </a:fld>
            <a:endParaRPr lang="de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22F54EA9-FC1B-CE22-3299-D1E362CFC6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789" y="1302338"/>
            <a:ext cx="6427470" cy="4282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782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298F2F-A40D-2197-B831-DA747AFA3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1D7C49B1-F09C-62C1-0125-DB106D9C0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Fachliche Leistungen in den Fächern D, M und NMG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D316447-6910-871F-FCD4-BC21EF944F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9E913E7-7CBE-6099-81F6-7A35CC547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9CFC3EC-382B-FAD7-15BD-2CA9B6BF3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9</a:t>
            </a:fld>
            <a:endParaRPr lang="de-DE"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1A183038-6F87-1CCB-7E3F-71ABA8502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789" y="1302338"/>
            <a:ext cx="6486716" cy="2801597"/>
          </a:xfrm>
          <a:prstGeom prst="rect">
            <a:avLst/>
          </a:prstGeom>
        </p:spPr>
      </p:pic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9BF2AF62-CC9E-AEA8-97E0-9C213E0D29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0694" y="4799059"/>
            <a:ext cx="3390611" cy="1330325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de-CH" sz="2000" b="1" dirty="0">
                <a:solidFill>
                  <a:srgbClr val="FF0000"/>
                </a:solidFill>
              </a:rPr>
              <a:t>unter 4.6</a:t>
            </a:r>
            <a:r>
              <a:rPr lang="de-CH" sz="2000" b="1" i="0" dirty="0">
                <a:solidFill>
                  <a:schemeClr val="tx1"/>
                </a:solidFill>
              </a:rPr>
              <a:t>	</a:t>
            </a:r>
            <a:r>
              <a:rPr lang="de-CH" sz="2000" b="1" i="0" dirty="0">
                <a:solidFill>
                  <a:schemeClr val="tx1"/>
                </a:solidFill>
                <a:sym typeface="Wingdings" panose="05000000000000000000" pitchFamily="2" charset="2"/>
              </a:rPr>
              <a:t> </a:t>
            </a:r>
            <a:r>
              <a:rPr lang="de-CH" sz="2000" b="1" i="0" dirty="0">
                <a:solidFill>
                  <a:schemeClr val="tx1"/>
                </a:solidFill>
              </a:rPr>
              <a:t>Sek B</a:t>
            </a:r>
          </a:p>
          <a:p>
            <a:pPr marL="0" indent="0">
              <a:buNone/>
              <a:defRPr/>
            </a:pPr>
            <a:r>
              <a:rPr lang="de-CH" sz="2000" b="1" dirty="0">
                <a:solidFill>
                  <a:srgbClr val="FF0000"/>
                </a:solidFill>
              </a:rPr>
              <a:t>4.6 bis 5.2</a:t>
            </a:r>
            <a:r>
              <a:rPr lang="de-CH" sz="2000" b="1" dirty="0"/>
              <a:t>	</a:t>
            </a:r>
            <a:r>
              <a:rPr lang="de-CH" sz="2000" b="1" dirty="0">
                <a:sym typeface="Wingdings" panose="05000000000000000000" pitchFamily="2" charset="2"/>
              </a:rPr>
              <a:t> </a:t>
            </a:r>
            <a:r>
              <a:rPr lang="de-CH" sz="2000" b="1" dirty="0"/>
              <a:t>Sek E</a:t>
            </a:r>
          </a:p>
          <a:p>
            <a:pPr marL="0" indent="0">
              <a:buNone/>
              <a:defRPr/>
            </a:pPr>
            <a:r>
              <a:rPr lang="de-CH" sz="2000" b="1" dirty="0">
                <a:solidFill>
                  <a:srgbClr val="FF0000"/>
                </a:solidFill>
              </a:rPr>
              <a:t>höher als 5.2</a:t>
            </a:r>
            <a:r>
              <a:rPr lang="de-CH" sz="2000" b="1" dirty="0"/>
              <a:t>	</a:t>
            </a:r>
            <a:r>
              <a:rPr lang="de-CH" sz="2000" b="1" dirty="0">
                <a:sym typeface="Wingdings" panose="05000000000000000000" pitchFamily="2" charset="2"/>
              </a:rPr>
              <a:t></a:t>
            </a:r>
            <a:r>
              <a:rPr lang="de-CH" sz="2000" b="1" i="0" dirty="0">
                <a:solidFill>
                  <a:schemeClr val="tx1"/>
                </a:solidFill>
              </a:rPr>
              <a:t> Sek P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33472A5A-8F18-AC6E-1723-30C455245A00}"/>
              </a:ext>
            </a:extLst>
          </p:cNvPr>
          <p:cNvSpPr txBox="1"/>
          <p:nvPr/>
        </p:nvSpPr>
        <p:spPr>
          <a:xfrm>
            <a:off x="3589019" y="1920239"/>
            <a:ext cx="56301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200" b="1" dirty="0">
                <a:solidFill>
                  <a:srgbClr val="FF0000"/>
                </a:solidFill>
              </a:rPr>
              <a:t>4.5                                  5                                    4.5                                4.666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F7DDEB60-131A-65DF-EE66-06D1B297B5FF}"/>
              </a:ext>
            </a:extLst>
          </p:cNvPr>
          <p:cNvSpPr/>
          <p:nvPr/>
        </p:nvSpPr>
        <p:spPr>
          <a:xfrm>
            <a:off x="8252460" y="1834348"/>
            <a:ext cx="966750" cy="4229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A493E68C-64CB-D0ED-EEDD-1FE65B306229}"/>
              </a:ext>
            </a:extLst>
          </p:cNvPr>
          <p:cNvCxnSpPr>
            <a:cxnSpLocks/>
          </p:cNvCxnSpPr>
          <p:nvPr/>
        </p:nvCxnSpPr>
        <p:spPr>
          <a:xfrm flipH="1">
            <a:off x="6404114" y="2489652"/>
            <a:ext cx="2054086" cy="208994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feld 27">
            <a:extLst>
              <a:ext uri="{FF2B5EF4-FFF2-40B4-BE49-F238E27FC236}">
                <a16:creationId xmlns:a16="http://schemas.microsoft.com/office/drawing/2014/main" id="{BA2A7895-82DF-E15E-6228-821EA8DC2284}"/>
              </a:ext>
            </a:extLst>
          </p:cNvPr>
          <p:cNvSpPr txBox="1"/>
          <p:nvPr/>
        </p:nvSpPr>
        <p:spPr>
          <a:xfrm>
            <a:off x="5197069" y="2723085"/>
            <a:ext cx="2057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600" b="1" dirty="0">
                <a:solidFill>
                  <a:srgbClr val="FF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1376900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26056-5311-AF74-F3BF-35501DCC9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9DD99F54-68CA-E9A7-6557-DA5DFF185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8957737" cy="3796128"/>
          </a:xfrm>
        </p:spPr>
        <p:txBody>
          <a:bodyPr vert="horz" lIns="0" tIns="0" rIns="0" bIns="0" rtlCol="0">
            <a:noAutofit/>
          </a:bodyPr>
          <a:lstStyle/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Die </a:t>
            </a:r>
            <a:r>
              <a:rPr lang="de-CH" b="1" dirty="0">
                <a:latin typeface="Arial" panose="020B0604020202020204" pitchFamily="34" charset="0"/>
                <a:cs typeface="Arial" panose="020B0604020202020204" pitchFamily="34" charset="0"/>
              </a:rPr>
              <a:t>Gesamtbeurteilung</a:t>
            </a:r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 stützt sich auf folgende Beurteilungsbereiche ab: 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altLang="de-DE" dirty="0"/>
              <a:t>Lernzielkontrollen</a:t>
            </a:r>
          </a:p>
          <a:p>
            <a:endParaRPr lang="de-CH" altLang="de-D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Produktebeurteilungen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Beurteilungen von Lernprozessen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319D43E8-9F3B-AF76-9916-7F629A0D4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Grundlagen zur Beurteilung der fachlichen Leistungen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2AAB902-370D-0795-819E-AD6DE59BF8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677F800-E4C6-D21F-3672-16C8105A7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A09E8AB-6C6E-526C-8765-4E1AA9B6D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58655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C0288-344F-F823-AFAE-D4A1DE2944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689A772E-E41B-B4AF-E5BE-93344004F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Abweichungen von den Notenwerten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23EC07-A999-F63D-DF8F-E71C6863DC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B51B3DD-B778-4D56-A237-79B24B08A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9BE0B5D-4131-1965-3572-09D9DD995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11</a:t>
            </a:fld>
            <a:endParaRPr lang="de-DE"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F0BC4AEA-E994-BAFD-41CC-535A73EA24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642" y="1336862"/>
            <a:ext cx="6486716" cy="2801597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20C38AFC-86E0-7066-EE35-29E012C90C9C}"/>
              </a:ext>
            </a:extLst>
          </p:cNvPr>
          <p:cNvSpPr txBox="1"/>
          <p:nvPr/>
        </p:nvSpPr>
        <p:spPr>
          <a:xfrm>
            <a:off x="3428999" y="1954529"/>
            <a:ext cx="56301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200" b="1" dirty="0">
                <a:solidFill>
                  <a:srgbClr val="FF0000"/>
                </a:solidFill>
              </a:rPr>
              <a:t>5                                     5                                    5.5                                5.166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FA8D3B99-576F-BA54-1A9C-3617CC98A687}"/>
              </a:ext>
            </a:extLst>
          </p:cNvPr>
          <p:cNvSpPr txBox="1"/>
          <p:nvPr/>
        </p:nvSpPr>
        <p:spPr>
          <a:xfrm>
            <a:off x="6888709" y="2749090"/>
            <a:ext cx="2057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600" b="1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BF886CEC-D5B6-0285-0E32-851FD1547B3B}"/>
              </a:ext>
            </a:extLst>
          </p:cNvPr>
          <p:cNvSpPr/>
          <p:nvPr/>
        </p:nvSpPr>
        <p:spPr>
          <a:xfrm>
            <a:off x="2852642" y="3006090"/>
            <a:ext cx="6486716" cy="11323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4710DD51-4D3B-C770-E178-E44204B78683}"/>
              </a:ext>
            </a:extLst>
          </p:cNvPr>
          <p:cNvCxnSpPr/>
          <p:nvPr/>
        </p:nvCxnSpPr>
        <p:spPr>
          <a:xfrm>
            <a:off x="7094449" y="2926080"/>
            <a:ext cx="33505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3726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BDEBE-74EC-C6E8-82A2-AC19234E1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5FB8F764-6322-0E8A-60D8-A8BEFD754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8957737" cy="3796128"/>
          </a:xfrm>
        </p:spPr>
        <p:txBody>
          <a:bodyPr vert="horz" lIns="0" tIns="0" rIns="0" bIns="0" rtlCol="0">
            <a:noAutofit/>
          </a:bodyPr>
          <a:lstStyle/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Insbesondere bei …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altLang="de-DE" dirty="0"/>
              <a:t>Schulwechsel </a:t>
            </a:r>
          </a:p>
          <a:p>
            <a:endParaRPr lang="de-CH" altLang="de-D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längerer Krankheit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schwierigen familiären Verhältnissen</a:t>
            </a:r>
          </a:p>
          <a:p>
            <a:pPr marL="0" lvl="1" indent="0">
              <a:buClr>
                <a:srgbClr val="FE0000"/>
              </a:buClr>
              <a:buNone/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Fremdsprachigkeit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C261E8A8-3793-66E1-F0C5-45540F42A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Abweichungen von den Notenwerten - Spezialfall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639F0C1-C7EC-EB5E-4615-7D8FD4FD3C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30C05A0-137D-2DE4-5546-E52607C3F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24FA50D-9F53-E478-5802-E6E391D77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866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B0324-1CA7-0EDB-7861-463764782F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1F24AF35-591B-65A6-064A-06A3EA45B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8957737" cy="3796128"/>
          </a:xfrm>
        </p:spPr>
        <p:txBody>
          <a:bodyPr vert="horz" lIns="0" tIns="0" rIns="0" bIns="0" rtlCol="0">
            <a:noAutofit/>
          </a:bodyPr>
          <a:lstStyle/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altLang="de-DE" dirty="0"/>
              <a:t>Je eine Prüfung in Deutsch und in Mathematik </a:t>
            </a:r>
          </a:p>
          <a:p>
            <a:endParaRPr lang="de-CH" altLang="de-D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Vor den Frühlingsferien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Der Kanton ist zuständig für die Planung und Durchführung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A8D56232-0186-C060-3869-DB09C8DAC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Uneinigkeitsverfahren -&gt; Kontrollprüfung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52A3913-49B7-3FE7-B230-B3CC3CE69E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D8EE093-E608-7CF8-9616-81A2CC54E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456C10E-1C24-E976-7C03-E6F539F14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75087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6E48EC-F05F-3B07-C671-D0B4CD396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feld 22">
            <a:extLst>
              <a:ext uri="{FF2B5EF4-FFF2-40B4-BE49-F238E27FC236}">
                <a16:creationId xmlns:a16="http://schemas.microsoft.com/office/drawing/2014/main" id="{352521F7-BDDD-CD32-0720-841D0D6B45FA}"/>
              </a:ext>
            </a:extLst>
          </p:cNvPr>
          <p:cNvSpPr txBox="1"/>
          <p:nvPr/>
        </p:nvSpPr>
        <p:spPr>
          <a:xfrm>
            <a:off x="5510309" y="1104335"/>
            <a:ext cx="4262341" cy="365739"/>
          </a:xfrm>
          <a:prstGeom prst="rect">
            <a:avLst/>
          </a:prstGeom>
          <a:solidFill>
            <a:srgbClr val="66CCFF"/>
          </a:solidFill>
        </p:spPr>
        <p:txBody>
          <a:bodyPr wrap="square" rtlCol="0">
            <a:spAutoFit/>
          </a:bodyPr>
          <a:lstStyle/>
          <a:p>
            <a:pPr algn="ctr"/>
            <a:endParaRPr lang="de-CH" sz="1600" b="1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EAD5428-BDE8-3321-9A25-1C3C9A0AD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DCA15D78-BD80-C178-BA7E-7A214B2EC55D}"/>
              </a:ext>
            </a:extLst>
          </p:cNvPr>
          <p:cNvSpPr txBox="1"/>
          <p:nvPr/>
        </p:nvSpPr>
        <p:spPr>
          <a:xfrm>
            <a:off x="3036236" y="1120676"/>
            <a:ext cx="673641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800" b="1" dirty="0"/>
              <a:t>Übertrittsgespräch</a:t>
            </a:r>
          </a:p>
          <a:p>
            <a:endParaRPr lang="de-CH" sz="1600" i="1" dirty="0"/>
          </a:p>
          <a:p>
            <a:endParaRPr lang="de-CH" sz="1600" i="1" dirty="0"/>
          </a:p>
          <a:p>
            <a:endParaRPr lang="de-CH" sz="1600" i="1" dirty="0"/>
          </a:p>
          <a:p>
            <a:endParaRPr lang="de-CH" sz="1600" i="1" dirty="0"/>
          </a:p>
          <a:p>
            <a:endParaRPr lang="de-CH" sz="1600" i="1" dirty="0"/>
          </a:p>
          <a:p>
            <a:r>
              <a:rPr lang="de-CH" sz="1800" i="1" dirty="0"/>
              <a:t>Kontrollprüfung</a:t>
            </a:r>
            <a:endParaRPr lang="de-CH" sz="1800" dirty="0"/>
          </a:p>
          <a:p>
            <a:endParaRPr lang="de-CH" sz="1800" b="1" dirty="0"/>
          </a:p>
          <a:p>
            <a:endParaRPr lang="de-CH" sz="1800" b="1" dirty="0"/>
          </a:p>
          <a:p>
            <a:endParaRPr lang="de-CH" sz="1800" b="1" dirty="0"/>
          </a:p>
          <a:p>
            <a:endParaRPr lang="de-CH" sz="1800" b="1" dirty="0"/>
          </a:p>
          <a:p>
            <a:r>
              <a:rPr lang="de-CH" sz="1800" b="1" dirty="0"/>
              <a:t>Schulleiterkonferenz</a:t>
            </a:r>
            <a:endParaRPr lang="de-CH" sz="1800" i="1" dirty="0"/>
          </a:p>
          <a:p>
            <a:endParaRPr lang="de-CH" sz="1800" b="1" dirty="0"/>
          </a:p>
          <a:p>
            <a:endParaRPr lang="de-CH" sz="1800" b="1" dirty="0"/>
          </a:p>
          <a:p>
            <a:endParaRPr lang="de-CH" sz="1800" b="1" dirty="0"/>
          </a:p>
          <a:p>
            <a:r>
              <a:rPr lang="de-CH" sz="1800" b="1" dirty="0"/>
              <a:t>Übertrittsverfügung</a:t>
            </a:r>
            <a:endParaRPr lang="de-CH" sz="1800" i="1" dirty="0"/>
          </a:p>
          <a:p>
            <a:endParaRPr lang="de-CH" sz="1600" i="1" dirty="0"/>
          </a:p>
        </p:txBody>
      </p:sp>
      <p:sp>
        <p:nvSpPr>
          <p:cNvPr id="3" name="Pfeil nach unten 10">
            <a:extLst>
              <a:ext uri="{FF2B5EF4-FFF2-40B4-BE49-F238E27FC236}">
                <a16:creationId xmlns:a16="http://schemas.microsoft.com/office/drawing/2014/main" id="{8DEE60A9-FBEF-F2F5-8D01-EC7161B04021}"/>
              </a:ext>
            </a:extLst>
          </p:cNvPr>
          <p:cNvSpPr/>
          <p:nvPr/>
        </p:nvSpPr>
        <p:spPr>
          <a:xfrm>
            <a:off x="736154" y="968290"/>
            <a:ext cx="792088" cy="5118665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D6190011-53F2-183B-5CD0-467EFA657C02}"/>
              </a:ext>
            </a:extLst>
          </p:cNvPr>
          <p:cNvSpPr txBox="1"/>
          <p:nvPr/>
        </p:nvSpPr>
        <p:spPr>
          <a:xfrm rot="16200000">
            <a:off x="301912" y="3058487"/>
            <a:ext cx="166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6. Klasse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60E1A59-9B56-DB52-BE19-E5D6636565C4}"/>
              </a:ext>
            </a:extLst>
          </p:cNvPr>
          <p:cNvSpPr txBox="1"/>
          <p:nvPr/>
        </p:nvSpPr>
        <p:spPr>
          <a:xfrm>
            <a:off x="5516294" y="1131521"/>
            <a:ext cx="42990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600" b="1" dirty="0"/>
              <a:t>Einverstanden mit der Empfehlung der LP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E88877EF-EB31-90D8-4966-E57299D3BFFE}"/>
              </a:ext>
            </a:extLst>
          </p:cNvPr>
          <p:cNvSpPr txBox="1"/>
          <p:nvPr/>
        </p:nvSpPr>
        <p:spPr>
          <a:xfrm>
            <a:off x="8973191" y="1892846"/>
            <a:ext cx="68420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1800" b="1" dirty="0"/>
              <a:t>ja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3367CE53-02E0-3D0F-08C2-6E42BF5DBD7A}"/>
              </a:ext>
            </a:extLst>
          </p:cNvPr>
          <p:cNvSpPr txBox="1"/>
          <p:nvPr/>
        </p:nvSpPr>
        <p:spPr>
          <a:xfrm>
            <a:off x="7887079" y="1908411"/>
            <a:ext cx="87909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1800" b="1" dirty="0"/>
              <a:t>nein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6317C898-9EFF-03F0-D5C4-E3DC741D4DB6}"/>
              </a:ext>
            </a:extLst>
          </p:cNvPr>
          <p:cNvSpPr txBox="1"/>
          <p:nvPr/>
        </p:nvSpPr>
        <p:spPr>
          <a:xfrm>
            <a:off x="5560691" y="2598196"/>
            <a:ext cx="2664295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1600" b="1" dirty="0"/>
              <a:t>Anmeldung an die Kontrollprüfung</a:t>
            </a:r>
          </a:p>
        </p:txBody>
      </p:sp>
      <p:sp>
        <p:nvSpPr>
          <p:cNvPr id="12" name="Pfeil nach links 18">
            <a:extLst>
              <a:ext uri="{FF2B5EF4-FFF2-40B4-BE49-F238E27FC236}">
                <a16:creationId xmlns:a16="http://schemas.microsoft.com/office/drawing/2014/main" id="{F7040D73-E3A1-100E-E7C5-83AC9F420406}"/>
              </a:ext>
            </a:extLst>
          </p:cNvPr>
          <p:cNvSpPr/>
          <p:nvPr/>
        </p:nvSpPr>
        <p:spPr>
          <a:xfrm rot="16200000">
            <a:off x="7934977" y="2347865"/>
            <a:ext cx="231674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3" name="Pfeil nach links 19">
            <a:extLst>
              <a:ext uri="{FF2B5EF4-FFF2-40B4-BE49-F238E27FC236}">
                <a16:creationId xmlns:a16="http://schemas.microsoft.com/office/drawing/2014/main" id="{C85D1546-8026-1E70-1A2C-37F2BDCB3502}"/>
              </a:ext>
            </a:extLst>
          </p:cNvPr>
          <p:cNvSpPr/>
          <p:nvPr/>
        </p:nvSpPr>
        <p:spPr>
          <a:xfrm rot="16200000">
            <a:off x="7816056" y="2955332"/>
            <a:ext cx="1443636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4" name="Pfeil nach links 20">
            <a:extLst>
              <a:ext uri="{FF2B5EF4-FFF2-40B4-BE49-F238E27FC236}">
                <a16:creationId xmlns:a16="http://schemas.microsoft.com/office/drawing/2014/main" id="{EF1FAD23-513A-3EE5-2753-A3A236F02651}"/>
              </a:ext>
            </a:extLst>
          </p:cNvPr>
          <p:cNvSpPr/>
          <p:nvPr/>
        </p:nvSpPr>
        <p:spPr>
          <a:xfrm rot="16200000">
            <a:off x="8577657" y="2955331"/>
            <a:ext cx="1443638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33D4ED9A-3B6D-D7EB-401F-4F4BAE1D9E95}"/>
              </a:ext>
            </a:extLst>
          </p:cNvPr>
          <p:cNvSpPr txBox="1"/>
          <p:nvPr/>
        </p:nvSpPr>
        <p:spPr>
          <a:xfrm>
            <a:off x="7216873" y="3811644"/>
            <a:ext cx="2520783" cy="830997"/>
          </a:xfrm>
          <a:prstGeom prst="rect">
            <a:avLst/>
          </a:prstGeom>
          <a:solidFill>
            <a:srgbClr val="66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1600" b="1" dirty="0"/>
              <a:t>Antrag an die Schulleiterkonferenz gemäss Empfehlung LP</a:t>
            </a:r>
          </a:p>
        </p:txBody>
      </p:sp>
      <p:sp>
        <p:nvSpPr>
          <p:cNvPr id="16" name="Pfeil nach links 22">
            <a:extLst>
              <a:ext uri="{FF2B5EF4-FFF2-40B4-BE49-F238E27FC236}">
                <a16:creationId xmlns:a16="http://schemas.microsoft.com/office/drawing/2014/main" id="{16BBC11A-C603-DBF6-98B5-9961D2F099AD}"/>
              </a:ext>
            </a:extLst>
          </p:cNvPr>
          <p:cNvSpPr/>
          <p:nvPr/>
        </p:nvSpPr>
        <p:spPr>
          <a:xfrm>
            <a:off x="5473605" y="4064633"/>
            <a:ext cx="1700579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7" name="Pfeil nach links 23">
            <a:extLst>
              <a:ext uri="{FF2B5EF4-FFF2-40B4-BE49-F238E27FC236}">
                <a16:creationId xmlns:a16="http://schemas.microsoft.com/office/drawing/2014/main" id="{43339BE8-203D-6745-07AD-23E13A87938D}"/>
              </a:ext>
            </a:extLst>
          </p:cNvPr>
          <p:cNvSpPr/>
          <p:nvPr/>
        </p:nvSpPr>
        <p:spPr>
          <a:xfrm rot="16200000">
            <a:off x="8114103" y="1640556"/>
            <a:ext cx="323491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8" name="Pfeil nach links 24">
            <a:extLst>
              <a:ext uri="{FF2B5EF4-FFF2-40B4-BE49-F238E27FC236}">
                <a16:creationId xmlns:a16="http://schemas.microsoft.com/office/drawing/2014/main" id="{E17AF7E8-39A3-281D-9BBE-0953241D1937}"/>
              </a:ext>
            </a:extLst>
          </p:cNvPr>
          <p:cNvSpPr/>
          <p:nvPr/>
        </p:nvSpPr>
        <p:spPr>
          <a:xfrm rot="16200000">
            <a:off x="9123163" y="1634827"/>
            <a:ext cx="331085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A7DFE3D7-1065-6994-7A35-7B852768736C}"/>
              </a:ext>
            </a:extLst>
          </p:cNvPr>
          <p:cNvSpPr txBox="1"/>
          <p:nvPr/>
        </p:nvSpPr>
        <p:spPr>
          <a:xfrm>
            <a:off x="3264906" y="3216754"/>
            <a:ext cx="1888218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1600" b="1" dirty="0"/>
              <a:t>Ergebnis Kontrollprüfung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81146B20-7257-BBD0-70B2-B855428C771F}"/>
              </a:ext>
            </a:extLst>
          </p:cNvPr>
          <p:cNvSpPr txBox="1"/>
          <p:nvPr/>
        </p:nvSpPr>
        <p:spPr>
          <a:xfrm>
            <a:off x="3926052" y="4571255"/>
            <a:ext cx="1227072" cy="338554"/>
          </a:xfrm>
          <a:prstGeom prst="rect">
            <a:avLst/>
          </a:prstGeom>
          <a:solidFill>
            <a:srgbClr val="66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1600" b="1" dirty="0"/>
              <a:t>Entscheid</a:t>
            </a:r>
          </a:p>
        </p:txBody>
      </p:sp>
      <p:cxnSp>
        <p:nvCxnSpPr>
          <p:cNvPr id="21" name="Gerader Verbinder 51">
            <a:extLst>
              <a:ext uri="{FF2B5EF4-FFF2-40B4-BE49-F238E27FC236}">
                <a16:creationId xmlns:a16="http://schemas.microsoft.com/office/drawing/2014/main" id="{FCA48B2A-0FB9-75FF-3363-428AE447B8D5}"/>
              </a:ext>
            </a:extLst>
          </p:cNvPr>
          <p:cNvCxnSpPr/>
          <p:nvPr/>
        </p:nvCxnSpPr>
        <p:spPr>
          <a:xfrm>
            <a:off x="552450" y="878829"/>
            <a:ext cx="9295209" cy="0"/>
          </a:xfrm>
          <a:prstGeom prst="line">
            <a:avLst/>
          </a:prstGeom>
          <a:ln w="34925"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feld 21">
            <a:extLst>
              <a:ext uri="{FF2B5EF4-FFF2-40B4-BE49-F238E27FC236}">
                <a16:creationId xmlns:a16="http://schemas.microsoft.com/office/drawing/2014/main" id="{86DB1D15-4551-C379-5BCD-85A86CEC0A12}"/>
              </a:ext>
            </a:extLst>
          </p:cNvPr>
          <p:cNvSpPr txBox="1"/>
          <p:nvPr/>
        </p:nvSpPr>
        <p:spPr>
          <a:xfrm>
            <a:off x="1439240" y="1122942"/>
            <a:ext cx="160117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CH" sz="1800" dirty="0"/>
              <a:t>März</a:t>
            </a:r>
            <a:r>
              <a:rPr lang="de-CH" sz="1800" dirty="0">
                <a:sym typeface="Wingdings" panose="05000000000000000000" pitchFamily="2" charset="2"/>
              </a:rPr>
              <a:t> </a:t>
            </a:r>
            <a:endParaRPr lang="de-CH" sz="1800" dirty="0"/>
          </a:p>
          <a:p>
            <a:pPr algn="r"/>
            <a:endParaRPr lang="de-CH" sz="1600" i="1" dirty="0"/>
          </a:p>
          <a:p>
            <a:pPr algn="r"/>
            <a:endParaRPr lang="de-CH" sz="1600" i="1" dirty="0"/>
          </a:p>
          <a:p>
            <a:pPr algn="r"/>
            <a:endParaRPr lang="de-CH" sz="1600" i="1" dirty="0"/>
          </a:p>
          <a:p>
            <a:pPr algn="r"/>
            <a:endParaRPr lang="de-CH" sz="1600" i="1" dirty="0"/>
          </a:p>
          <a:p>
            <a:pPr algn="r"/>
            <a:endParaRPr lang="de-CH" sz="1600" i="1" dirty="0"/>
          </a:p>
          <a:p>
            <a:pPr algn="r"/>
            <a:r>
              <a:rPr lang="de-CH" sz="1800" i="1" dirty="0"/>
              <a:t>Ende März</a:t>
            </a:r>
            <a:r>
              <a:rPr lang="de-CH" sz="1800" i="1" dirty="0">
                <a:sym typeface="Wingdings" panose="05000000000000000000" pitchFamily="2" charset="2"/>
              </a:rPr>
              <a:t> </a:t>
            </a:r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r>
              <a:rPr lang="de-CH" sz="1800" dirty="0"/>
              <a:t>April</a:t>
            </a:r>
            <a:r>
              <a:rPr lang="de-CH" sz="1800" dirty="0">
                <a:sym typeface="Wingdings" panose="05000000000000000000" pitchFamily="2" charset="2"/>
              </a:rPr>
              <a:t> </a:t>
            </a:r>
          </a:p>
          <a:p>
            <a:pPr algn="r"/>
            <a:endParaRPr lang="de-CH" sz="1800" dirty="0">
              <a:sym typeface="Wingdings" panose="05000000000000000000" pitchFamily="2" charset="2"/>
            </a:endParaRPr>
          </a:p>
          <a:p>
            <a:pPr algn="r"/>
            <a:endParaRPr lang="de-CH" sz="1800" dirty="0"/>
          </a:p>
          <a:p>
            <a:pPr algn="r"/>
            <a:endParaRPr lang="de-CH" sz="1800" dirty="0"/>
          </a:p>
          <a:p>
            <a:pPr algn="r"/>
            <a:r>
              <a:rPr lang="de-CH" sz="1800" dirty="0"/>
              <a:t>Mai</a:t>
            </a:r>
            <a:r>
              <a:rPr lang="de-CH" sz="1800" dirty="0">
                <a:sym typeface="Wingdings" panose="05000000000000000000" pitchFamily="2" charset="2"/>
              </a:rPr>
              <a:t> </a:t>
            </a:r>
          </a:p>
          <a:p>
            <a:pPr algn="r"/>
            <a:endParaRPr lang="de-CH" sz="1600" i="1" dirty="0">
              <a:sym typeface="Wingdings" panose="05000000000000000000" pitchFamily="2" charset="2"/>
            </a:endParaRPr>
          </a:p>
          <a:p>
            <a:pPr algn="r"/>
            <a:endParaRPr lang="de-CH" sz="1600" i="1" dirty="0">
              <a:sym typeface="Wingdings" panose="05000000000000000000" pitchFamily="2" charset="2"/>
            </a:endParaRPr>
          </a:p>
          <a:p>
            <a:pPr algn="r"/>
            <a:endParaRPr lang="de-CH" dirty="0"/>
          </a:p>
        </p:txBody>
      </p:sp>
      <p:sp>
        <p:nvSpPr>
          <p:cNvPr id="55" name="Pfeil nach links 8">
            <a:extLst>
              <a:ext uri="{FF2B5EF4-FFF2-40B4-BE49-F238E27FC236}">
                <a16:creationId xmlns:a16="http://schemas.microsoft.com/office/drawing/2014/main" id="{AED88127-126D-A245-4720-2DC8B9FB7D6B}"/>
              </a:ext>
            </a:extLst>
          </p:cNvPr>
          <p:cNvSpPr/>
          <p:nvPr/>
        </p:nvSpPr>
        <p:spPr>
          <a:xfrm rot="16200000">
            <a:off x="4321600" y="4984805"/>
            <a:ext cx="245062" cy="180000"/>
          </a:xfrm>
          <a:prstGeom prst="leftArrow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56" name="Pfeil nach links 9">
            <a:extLst>
              <a:ext uri="{FF2B5EF4-FFF2-40B4-BE49-F238E27FC236}">
                <a16:creationId xmlns:a16="http://schemas.microsoft.com/office/drawing/2014/main" id="{A18D0854-FF18-E673-A7D5-239FD209FCC7}"/>
              </a:ext>
            </a:extLst>
          </p:cNvPr>
          <p:cNvSpPr/>
          <p:nvPr/>
        </p:nvSpPr>
        <p:spPr>
          <a:xfrm rot="16200000">
            <a:off x="3658050" y="2972470"/>
            <a:ext cx="251304" cy="180000"/>
          </a:xfrm>
          <a:prstGeom prst="leftArrow">
            <a:avLst>
              <a:gd name="adj1" fmla="val 50000"/>
              <a:gd name="adj2" fmla="val 0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57" name="Pfeil nach links 26">
            <a:extLst>
              <a:ext uri="{FF2B5EF4-FFF2-40B4-BE49-F238E27FC236}">
                <a16:creationId xmlns:a16="http://schemas.microsoft.com/office/drawing/2014/main" id="{64502BE9-5FEE-F314-9E46-6C25FA3389A4}"/>
              </a:ext>
            </a:extLst>
          </p:cNvPr>
          <p:cNvSpPr/>
          <p:nvPr/>
        </p:nvSpPr>
        <p:spPr>
          <a:xfrm rot="16200000">
            <a:off x="3344769" y="4668403"/>
            <a:ext cx="877868" cy="180000"/>
          </a:xfrm>
          <a:prstGeom prst="leftArrow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58" name="Pfeil nach links 28">
            <a:extLst>
              <a:ext uri="{FF2B5EF4-FFF2-40B4-BE49-F238E27FC236}">
                <a16:creationId xmlns:a16="http://schemas.microsoft.com/office/drawing/2014/main" id="{AD4D5531-20C6-4157-832C-C149F334C514}"/>
              </a:ext>
            </a:extLst>
          </p:cNvPr>
          <p:cNvSpPr/>
          <p:nvPr/>
        </p:nvSpPr>
        <p:spPr>
          <a:xfrm rot="16200000">
            <a:off x="3667021" y="3866625"/>
            <a:ext cx="241693" cy="171668"/>
          </a:xfrm>
          <a:prstGeom prst="leftArrow">
            <a:avLst>
              <a:gd name="adj1" fmla="val 50000"/>
              <a:gd name="adj2" fmla="val 0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59" name="Pfeil nach links 29">
            <a:extLst>
              <a:ext uri="{FF2B5EF4-FFF2-40B4-BE49-F238E27FC236}">
                <a16:creationId xmlns:a16="http://schemas.microsoft.com/office/drawing/2014/main" id="{79644D8C-3A28-DC33-0DC7-614D909142A3}"/>
              </a:ext>
            </a:extLst>
          </p:cNvPr>
          <p:cNvSpPr/>
          <p:nvPr/>
        </p:nvSpPr>
        <p:spPr>
          <a:xfrm rot="16200000">
            <a:off x="4321599" y="4352000"/>
            <a:ext cx="245062" cy="180000"/>
          </a:xfrm>
          <a:prstGeom prst="leftArrow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781815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050575-41BD-19DC-26D3-37A469339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B4DFA76D-B3B7-B7AC-4B59-3C7E0B1E84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9869851" cy="3796128"/>
          </a:xfrm>
        </p:spPr>
        <p:txBody>
          <a:bodyPr vert="horz" lIns="0" tIns="0" rIns="0" bIns="0" rtlCol="0">
            <a:noAutofit/>
          </a:bodyPr>
          <a:lstStyle/>
          <a:p>
            <a:pPr marL="342900" lvl="1">
              <a:buClr>
                <a:srgbClr val="FE0000"/>
              </a:buClr>
              <a:defRPr/>
            </a:pPr>
            <a:r>
              <a:rPr lang="de-CH" altLang="de-DE" b="1" dirty="0"/>
              <a:t>Empfehlungsverfahren</a:t>
            </a:r>
            <a:br>
              <a:rPr lang="de-CH" altLang="de-DE" dirty="0"/>
            </a:br>
            <a:r>
              <a:rPr lang="de-DE" altLang="de-DE" dirty="0"/>
              <a:t>Die Lehrperson empfiehlt die Schülerin oder den Schüler für eine Stufe der Sek I. Der Entscheid liegt bei der Klassenlehrperson. Die Schulleiterkonferenz entscheidet </a:t>
            </a:r>
            <a:r>
              <a:rPr lang="de-DE" altLang="de-DE" dirty="0" err="1"/>
              <a:t>abschliessend</a:t>
            </a:r>
            <a:r>
              <a:rPr lang="de-DE" altLang="de-DE" dirty="0"/>
              <a:t>. </a:t>
            </a:r>
            <a:endParaRPr lang="de-CH" altLang="de-DE" dirty="0"/>
          </a:p>
          <a:p>
            <a:endParaRPr lang="de-CH" altLang="de-D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b="1" dirty="0"/>
              <a:t>Erweiterte Beurteilungskriterien</a:t>
            </a:r>
            <a:br>
              <a:rPr lang="de-CH" dirty="0"/>
            </a:br>
            <a:r>
              <a:rPr lang="de-CH" altLang="de-DE" dirty="0"/>
              <a:t>Ermöglichen eine ganzheitliche Beurteilung der Schülerin bzw. des Schülers.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>
              <a:buClr>
                <a:srgbClr val="FE0000"/>
              </a:buClr>
              <a:defRPr/>
            </a:pPr>
            <a:r>
              <a:rPr lang="de-CH" b="1" dirty="0"/>
              <a:t>Mitwirkung</a:t>
            </a:r>
            <a:br>
              <a:rPr lang="de-CH" dirty="0"/>
            </a:br>
            <a:r>
              <a:rPr lang="de-DE" dirty="0"/>
              <a:t>Die Erziehungsberechtigten und die Schülerinnen und Schüler wirken im Rahmen der Standort- und Übertrittsgespräche mit.</a:t>
            </a:r>
          </a:p>
          <a:p>
            <a:pPr marL="342900" lvl="1">
              <a:buClr>
                <a:srgbClr val="FE0000"/>
              </a:buClr>
              <a:defRPr/>
            </a:pPr>
            <a:endParaRPr lang="de-DE" dirty="0"/>
          </a:p>
          <a:p>
            <a:pPr marL="1828800" lvl="5" indent="0">
              <a:buClr>
                <a:srgbClr val="FE0000"/>
              </a:buClr>
              <a:buNone/>
              <a:defRPr/>
            </a:pPr>
            <a:r>
              <a:rPr lang="de-CH" sz="2000" dirty="0"/>
              <a:t>Kenntnis der Anforderungsprofile Sekundarstufe I</a:t>
            </a:r>
            <a:endParaRPr lang="de-DE" sz="2000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B8A5312E-C156-7501-0590-307FEF6E4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Fazit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08755EA-81DC-8BDB-3AE9-86E8C8AA20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5771467-CE56-CBCD-A270-74416CEB5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4C8BFD4-2112-C52C-4BC0-02FCFAF29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15</a:t>
            </a:fld>
            <a:endParaRPr lang="de-DE" dirty="0"/>
          </a:p>
        </p:txBody>
      </p:sp>
      <p:sp>
        <p:nvSpPr>
          <p:cNvPr id="7" name="Pfeil: nach rechts 6">
            <a:extLst>
              <a:ext uri="{FF2B5EF4-FFF2-40B4-BE49-F238E27FC236}">
                <a16:creationId xmlns:a16="http://schemas.microsoft.com/office/drawing/2014/main" id="{9A6C1941-F15C-DDAF-AF5A-C070D9674CE0}"/>
              </a:ext>
            </a:extLst>
          </p:cNvPr>
          <p:cNvSpPr/>
          <p:nvPr/>
        </p:nvSpPr>
        <p:spPr>
          <a:xfrm>
            <a:off x="742950" y="5448454"/>
            <a:ext cx="1219200" cy="51892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696702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>
            <a:extLst>
              <a:ext uri="{FF2B5EF4-FFF2-40B4-BE49-F238E27FC236}">
                <a16:creationId xmlns:a16="http://schemas.microsoft.com/office/drawing/2014/main" id="{347D5F86-E538-7BC8-7AEB-84007DDFE5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Ihre Fragen</a:t>
            </a:r>
          </a:p>
        </p:txBody>
      </p:sp>
    </p:spTree>
    <p:extLst>
      <p:ext uri="{BB962C8B-B14F-4D97-AF65-F5344CB8AC3E}">
        <p14:creationId xmlns:p14="http://schemas.microsoft.com/office/powerpoint/2010/main" val="37258242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4A5CD8-E020-2DEA-5B53-5790BCDD0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51A665D9-45EA-63CA-3CAF-9AEA6FCE2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800000"/>
            <a:ext cx="7055785" cy="3796128"/>
          </a:xfrm>
        </p:spPr>
        <p:txBody>
          <a:bodyPr/>
          <a:lstStyle/>
          <a:p>
            <a:endParaRPr lang="de-CH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Die Erziehungsberechtigten und Teilnehmenden …</a:t>
            </a:r>
          </a:p>
          <a:p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	… kennen das Übertrittsverfahren</a:t>
            </a:r>
          </a:p>
          <a:p>
            <a:pPr marL="342900" indent="-342900">
              <a:buFontTx/>
              <a:buChar char="-"/>
            </a:pPr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CH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… kennen die Schultypen der Sekundarstufe I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89204CBA-55C2-1B64-57B0-7DCF93FF4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Ziele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D749ACC-BC0E-027B-EF21-E20C26A0A8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48A8BBB-D056-B7E8-6C5A-2DD0DCC2D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FB899C7-8EA2-DE87-80C4-A0F52B5BD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17</a:t>
            </a:fld>
            <a:endParaRPr lang="de-DE" dirty="0"/>
          </a:p>
        </p:txBody>
      </p:sp>
      <p:pic>
        <p:nvPicPr>
          <p:cNvPr id="7" name="Picture 22">
            <a:extLst>
              <a:ext uri="{FF2B5EF4-FFF2-40B4-BE49-F238E27FC236}">
                <a16:creationId xmlns:a16="http://schemas.microsoft.com/office/drawing/2014/main" id="{D89D862D-522F-983F-8D99-C5B119245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r="12245"/>
          <a:stretch>
            <a:fillRect/>
          </a:stretch>
        </p:blipFill>
        <p:spPr>
          <a:xfrm>
            <a:off x="7778496" y="2662013"/>
            <a:ext cx="3276600" cy="348932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94C475FA-38B4-6298-5B94-0E61BE8BAA51}"/>
              </a:ext>
            </a:extLst>
          </p:cNvPr>
          <p:cNvSpPr txBox="1">
            <a:spLocks noChangeArrowheads="1"/>
          </p:cNvSpPr>
          <p:nvPr/>
        </p:nvSpPr>
        <p:spPr>
          <a:xfrm>
            <a:off x="7626096" y="1366613"/>
            <a:ext cx="3429000" cy="218916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CH" b="1">
                <a:solidFill>
                  <a:schemeClr val="accent2"/>
                </a:solidFill>
              </a:rPr>
              <a:t>Von der Primarstufe in die Sekundarstufe I</a:t>
            </a:r>
            <a:br>
              <a:rPr lang="de-CH" b="1">
                <a:solidFill>
                  <a:schemeClr val="accent2"/>
                </a:solidFill>
              </a:rPr>
            </a:br>
            <a:endParaRPr lang="de-DE" sz="1400" b="1" dirty="0">
              <a:solidFill>
                <a:schemeClr val="accent2"/>
              </a:solidFill>
              <a:latin typeface="Frutiger 55 Roman" pitchFamily="34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0960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E4BCE-907E-3A3A-5032-077BAF771F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A71FA69E-67ED-B81B-FFE6-D2467FA83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Schulschluss 2030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E4AC3BA-A8A9-4F18-3620-1D273528D1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1BD77D6-AB09-76D6-2E2C-D101E4170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692F17F-0444-2537-5CEB-7F2EB4DF8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18</a:t>
            </a:fld>
            <a:endParaRPr lang="de-DE" dirty="0"/>
          </a:p>
        </p:txBody>
      </p:sp>
      <p:pic>
        <p:nvPicPr>
          <p:cNvPr id="11" name="Grafik 10" descr="Ein Bild, das Kleidung, Kleid, Person, Im Haus enthält.&#10;&#10;Automatisch generierte Beschreibung">
            <a:extLst>
              <a:ext uri="{FF2B5EF4-FFF2-40B4-BE49-F238E27FC236}">
                <a16:creationId xmlns:a16="http://schemas.microsoft.com/office/drawing/2014/main" id="{C1E73F12-33E6-A92F-0CF9-5DE9AD710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2789" y="1302338"/>
            <a:ext cx="6553200" cy="491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82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DC68E-CDF3-5999-851A-8722214C3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028BA88-5DFF-4DB9-8032-9878A0EEB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grpSp>
        <p:nvGrpSpPr>
          <p:cNvPr id="4" name="Group 6">
            <a:extLst>
              <a:ext uri="{FF2B5EF4-FFF2-40B4-BE49-F238E27FC236}">
                <a16:creationId xmlns:a16="http://schemas.microsoft.com/office/drawing/2014/main" id="{DE2440AA-B79A-8E2B-2A42-942FD239D5E6}"/>
              </a:ext>
            </a:extLst>
          </p:cNvPr>
          <p:cNvGrpSpPr>
            <a:grpSpLocks/>
          </p:cNvGrpSpPr>
          <p:nvPr/>
        </p:nvGrpSpPr>
        <p:grpSpPr bwMode="auto">
          <a:xfrm>
            <a:off x="1774782" y="2065512"/>
            <a:ext cx="8274151" cy="4174657"/>
            <a:chOff x="354" y="816"/>
            <a:chExt cx="4228" cy="2349"/>
          </a:xfrm>
        </p:grpSpPr>
        <p:sp>
          <p:nvSpPr>
            <p:cNvPr id="6" name="Rectangle 7">
              <a:extLst>
                <a:ext uri="{FF2B5EF4-FFF2-40B4-BE49-F238E27FC236}">
                  <a16:creationId xmlns:a16="http://schemas.microsoft.com/office/drawing/2014/main" id="{52534617-7954-80BA-01B3-C4A47125B2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5" y="816"/>
              <a:ext cx="2404" cy="480"/>
            </a:xfrm>
            <a:prstGeom prst="rect">
              <a:avLst/>
            </a:prstGeom>
            <a:solidFill>
              <a:srgbClr val="33CC33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4" name="Rectangle 9">
              <a:extLst>
                <a:ext uri="{FF2B5EF4-FFF2-40B4-BE49-F238E27FC236}">
                  <a16:creationId xmlns:a16="http://schemas.microsoft.com/office/drawing/2014/main" id="{CDDDBF1B-B3E4-FFF8-43F7-367E1E6489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0" y="1296"/>
              <a:ext cx="1116" cy="4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>
                <a:solidFill>
                  <a:schemeClr val="accent5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5" name="Rectangle 10">
              <a:extLst>
                <a:ext uri="{FF2B5EF4-FFF2-40B4-BE49-F238E27FC236}">
                  <a16:creationId xmlns:a16="http://schemas.microsoft.com/office/drawing/2014/main" id="{A2594CCE-C542-0FB7-1CD8-96E5C2937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8" y="1296"/>
              <a:ext cx="1281" cy="48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 dirty="0"/>
            </a:p>
          </p:txBody>
        </p:sp>
        <p:sp>
          <p:nvSpPr>
            <p:cNvPr id="26" name="Rectangle 11">
              <a:extLst>
                <a:ext uri="{FF2B5EF4-FFF2-40B4-BE49-F238E27FC236}">
                  <a16:creationId xmlns:a16="http://schemas.microsoft.com/office/drawing/2014/main" id="{80E2A36B-F69D-247F-A0A0-01599189EC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5" y="816"/>
              <a:ext cx="887" cy="96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de-DE" sz="1600" b="1"/>
            </a:p>
          </p:txBody>
        </p:sp>
        <p:sp>
          <p:nvSpPr>
            <p:cNvPr id="27" name="Rectangle 13">
              <a:extLst>
                <a:ext uri="{FF2B5EF4-FFF2-40B4-BE49-F238E27FC236}">
                  <a16:creationId xmlns:a16="http://schemas.microsoft.com/office/drawing/2014/main" id="{F06A6397-2BAF-9871-D8E2-7340F998C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6" y="1776"/>
              <a:ext cx="1100" cy="4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>
                <a:solidFill>
                  <a:schemeClr val="accent5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8" name="Rectangle 14">
              <a:extLst>
                <a:ext uri="{FF2B5EF4-FFF2-40B4-BE49-F238E27FC236}">
                  <a16:creationId xmlns:a16="http://schemas.microsoft.com/office/drawing/2014/main" id="{D0A42EBE-CDCB-C8AB-A4C2-9CB7DDC0DB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6" y="1776"/>
              <a:ext cx="1282" cy="48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9" name="Rectangle 15">
              <a:extLst>
                <a:ext uri="{FF2B5EF4-FFF2-40B4-BE49-F238E27FC236}">
                  <a16:creationId xmlns:a16="http://schemas.microsoft.com/office/drawing/2014/main" id="{072EF6D4-5F97-28A3-CF82-D6E121BCB5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5" y="1776"/>
              <a:ext cx="887" cy="48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" name="Rectangle 17">
              <a:extLst>
                <a:ext uri="{FF2B5EF4-FFF2-40B4-BE49-F238E27FC236}">
                  <a16:creationId xmlns:a16="http://schemas.microsoft.com/office/drawing/2014/main" id="{070F60A0-F738-E103-CF28-D1032B0681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3" y="2256"/>
              <a:ext cx="1111" cy="4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>
                <a:solidFill>
                  <a:schemeClr val="accent5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31" name="Rectangle 18">
              <a:extLst>
                <a:ext uri="{FF2B5EF4-FFF2-40B4-BE49-F238E27FC236}">
                  <a16:creationId xmlns:a16="http://schemas.microsoft.com/office/drawing/2014/main" id="{465EF068-24DA-037D-C8BF-032E9E1BDC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3" y="2256"/>
              <a:ext cx="1276" cy="48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2" name="Rectangle 19">
              <a:extLst>
                <a:ext uri="{FF2B5EF4-FFF2-40B4-BE49-F238E27FC236}">
                  <a16:creationId xmlns:a16="http://schemas.microsoft.com/office/drawing/2014/main" id="{C1E3EE0E-6A91-211F-2C56-1C09BA6894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5" y="2256"/>
              <a:ext cx="887" cy="48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3" name="Rectangle 20">
              <a:extLst>
                <a:ext uri="{FF2B5EF4-FFF2-40B4-BE49-F238E27FC236}">
                  <a16:creationId xmlns:a16="http://schemas.microsoft.com/office/drawing/2014/main" id="{2238AE4E-BBC2-F5C4-0303-FC382C4876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6" y="2736"/>
              <a:ext cx="3296" cy="429"/>
            </a:xfrm>
            <a:prstGeom prst="rect">
              <a:avLst/>
            </a:prstGeom>
            <a:solidFill>
              <a:srgbClr val="CCECFF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 dirty="0"/>
            </a:p>
          </p:txBody>
        </p:sp>
        <p:sp>
          <p:nvSpPr>
            <p:cNvPr id="34" name="Rectangle 21">
              <a:extLst>
                <a:ext uri="{FF2B5EF4-FFF2-40B4-BE49-F238E27FC236}">
                  <a16:creationId xmlns:a16="http://schemas.microsoft.com/office/drawing/2014/main" id="{09026D8B-7BF3-3D3B-7AD0-56C4D14175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2736"/>
              <a:ext cx="758" cy="397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5" name="Rectangle 22">
              <a:extLst>
                <a:ext uri="{FF2B5EF4-FFF2-40B4-BE49-F238E27FC236}">
                  <a16:creationId xmlns:a16="http://schemas.microsoft.com/office/drawing/2014/main" id="{433A88FA-62F5-7967-11D5-8411EC960F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" y="2256"/>
              <a:ext cx="918" cy="480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id="{C04891FE-9748-1007-36B7-B49CB9F9B6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1776"/>
              <a:ext cx="758" cy="480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:a16="http://schemas.microsoft.com/office/drawing/2014/main" id="{48F180B0-3F45-4605-CD8D-F8233A8FB6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1296"/>
              <a:ext cx="742" cy="480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8" name="Rectangle 25">
              <a:extLst>
                <a:ext uri="{FF2B5EF4-FFF2-40B4-BE49-F238E27FC236}">
                  <a16:creationId xmlns:a16="http://schemas.microsoft.com/office/drawing/2014/main" id="{C7B1BC14-380A-268F-C84C-7D8556B2D7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816"/>
              <a:ext cx="737" cy="480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de-DE" sz="2400"/>
            </a:p>
          </p:txBody>
        </p:sp>
        <p:sp>
          <p:nvSpPr>
            <p:cNvPr id="39" name="Text Box 26">
              <a:extLst>
                <a:ext uri="{FF2B5EF4-FFF2-40B4-BE49-F238E27FC236}">
                  <a16:creationId xmlns:a16="http://schemas.microsoft.com/office/drawing/2014/main" id="{1A7E9DBB-BE6B-6337-598E-700EB7C320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3952" y="1148"/>
              <a:ext cx="416" cy="65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pPr eaLnBrk="0" hangingPunct="0"/>
              <a:r>
                <a:rPr lang="de-DE" sz="1800" b="1" dirty="0"/>
                <a:t>Maturitäts-</a:t>
              </a:r>
            </a:p>
            <a:p>
              <a:pPr eaLnBrk="0" hangingPunct="0"/>
              <a:r>
                <a:rPr lang="de-DE" sz="1800" b="1" dirty="0"/>
                <a:t>schule</a:t>
              </a:r>
            </a:p>
          </p:txBody>
        </p:sp>
        <p:sp>
          <p:nvSpPr>
            <p:cNvPr id="40" name="Text Box 28">
              <a:extLst>
                <a:ext uri="{FF2B5EF4-FFF2-40B4-BE49-F238E27FC236}">
                  <a16:creationId xmlns:a16="http://schemas.microsoft.com/office/drawing/2014/main" id="{03CC2141-5C07-8DBF-3BC8-FDEF9D2223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2321" y="426"/>
              <a:ext cx="312" cy="1276"/>
            </a:xfrm>
            <a:prstGeom prst="rect">
              <a:avLst/>
            </a:prstGeom>
            <a:noFill/>
            <a:ln w="3175">
              <a:noFill/>
              <a:miter lim="800000"/>
              <a:headEnd/>
              <a:tailEnd/>
            </a:ln>
          </p:spPr>
          <p:txBody>
            <a:bodyPr vert="eaVert" wrap="square">
              <a:spAutoFit/>
            </a:bodyPr>
            <a:lstStyle/>
            <a:p>
              <a:pPr eaLnBrk="0" hangingPunct="0"/>
              <a:r>
                <a:rPr lang="de-DE" sz="2400" b="1" dirty="0"/>
                <a:t>Berufsbildung</a:t>
              </a:r>
            </a:p>
          </p:txBody>
        </p:sp>
        <p:sp>
          <p:nvSpPr>
            <p:cNvPr id="41" name="Text Box 31">
              <a:extLst>
                <a:ext uri="{FF2B5EF4-FFF2-40B4-BE49-F238E27FC236}">
                  <a16:creationId xmlns:a16="http://schemas.microsoft.com/office/drawing/2014/main" id="{1DA2ECDC-FE6C-DE8D-5A37-D5E8CD0108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1670" y="2008"/>
              <a:ext cx="433" cy="1003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vert="eaVert" wrap="square">
              <a:spAutoFit/>
            </a:bodyPr>
            <a:lstStyle/>
            <a:p>
              <a:pPr eaLnBrk="0" hangingPunct="0"/>
              <a:r>
                <a:rPr lang="de-DE" sz="1800" b="1" dirty="0"/>
                <a:t>        </a:t>
              </a:r>
              <a:r>
                <a:rPr lang="de-DE" sz="2400" b="1" dirty="0">
                  <a:solidFill>
                    <a:srgbClr val="FF0000"/>
                  </a:solidFill>
                </a:rPr>
                <a:t>Sek B</a:t>
              </a:r>
            </a:p>
            <a:p>
              <a:pPr eaLnBrk="0" hangingPunct="0"/>
              <a:r>
                <a:rPr lang="de-DE" sz="1400" b="1" dirty="0">
                  <a:solidFill>
                    <a:srgbClr val="FF0000"/>
                  </a:solidFill>
                </a:rPr>
                <a:t>B</a:t>
              </a:r>
              <a:r>
                <a:rPr lang="de-DE" sz="1400" b="1" dirty="0"/>
                <a:t>asisanforderungen</a:t>
              </a:r>
            </a:p>
          </p:txBody>
        </p:sp>
        <p:sp>
          <p:nvSpPr>
            <p:cNvPr id="42" name="Text Box 32">
              <a:extLst>
                <a:ext uri="{FF2B5EF4-FFF2-40B4-BE49-F238E27FC236}">
                  <a16:creationId xmlns:a16="http://schemas.microsoft.com/office/drawing/2014/main" id="{547C97DD-488F-88DA-D374-7B6B98BA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5400000">
              <a:off x="788" y="1218"/>
              <a:ext cx="261" cy="692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pPr eaLnBrk="0" hangingPunct="0"/>
              <a:r>
                <a:rPr lang="de-DE" b="1" dirty="0"/>
                <a:t>9. Schuljahr</a:t>
              </a:r>
            </a:p>
          </p:txBody>
        </p:sp>
        <p:sp>
          <p:nvSpPr>
            <p:cNvPr id="43" name="Text Box 33">
              <a:extLst>
                <a:ext uri="{FF2B5EF4-FFF2-40B4-BE49-F238E27FC236}">
                  <a16:creationId xmlns:a16="http://schemas.microsoft.com/office/drawing/2014/main" id="{ED3D3F97-A429-743E-5C74-5ECDB018B7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5400000">
              <a:off x="789" y="1688"/>
              <a:ext cx="262" cy="692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pPr eaLnBrk="0" hangingPunct="0"/>
              <a:r>
                <a:rPr lang="de-DE" b="1" dirty="0"/>
                <a:t>8. Schuljahr</a:t>
              </a:r>
            </a:p>
          </p:txBody>
        </p:sp>
        <p:sp>
          <p:nvSpPr>
            <p:cNvPr id="44" name="Text Box 34">
              <a:extLst>
                <a:ext uri="{FF2B5EF4-FFF2-40B4-BE49-F238E27FC236}">
                  <a16:creationId xmlns:a16="http://schemas.microsoft.com/office/drawing/2014/main" id="{8B8A98B9-B670-6A88-FD1C-E52CB6CE11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5400000">
              <a:off x="790" y="2168"/>
              <a:ext cx="262" cy="692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pPr eaLnBrk="0" hangingPunct="0"/>
              <a:r>
                <a:rPr lang="de-DE" b="1" dirty="0"/>
                <a:t>7. Schuljahr</a:t>
              </a:r>
            </a:p>
          </p:txBody>
        </p:sp>
        <p:sp>
          <p:nvSpPr>
            <p:cNvPr id="45" name="Text Box 35">
              <a:extLst>
                <a:ext uri="{FF2B5EF4-FFF2-40B4-BE49-F238E27FC236}">
                  <a16:creationId xmlns:a16="http://schemas.microsoft.com/office/drawing/2014/main" id="{4BB86CA7-AF6E-4721-EEEF-2292C9356B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779" y="2631"/>
              <a:ext cx="242" cy="652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eaVert" wrap="square">
              <a:spAutoFit/>
            </a:bodyPr>
            <a:lstStyle/>
            <a:p>
              <a:pPr eaLnBrk="0" hangingPunct="0"/>
              <a:r>
                <a:rPr lang="de-DE" sz="1600" b="1" dirty="0"/>
                <a:t>6. Schuljahr</a:t>
              </a:r>
            </a:p>
          </p:txBody>
        </p:sp>
        <p:sp>
          <p:nvSpPr>
            <p:cNvPr id="46" name="Text Box 36">
              <a:extLst>
                <a:ext uri="{FF2B5EF4-FFF2-40B4-BE49-F238E27FC236}">
                  <a16:creationId xmlns:a16="http://schemas.microsoft.com/office/drawing/2014/main" id="{CCC997A6-5051-3674-7B7B-74A68C7566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2882" y="2455"/>
              <a:ext cx="312" cy="1044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pPr eaLnBrk="0" hangingPunct="0"/>
              <a:r>
                <a:rPr lang="de-DE" sz="2400" b="1" dirty="0"/>
                <a:t>Primarschule</a:t>
              </a:r>
            </a:p>
          </p:txBody>
        </p:sp>
        <p:sp>
          <p:nvSpPr>
            <p:cNvPr id="47" name="Line 37">
              <a:extLst>
                <a:ext uri="{FF2B5EF4-FFF2-40B4-BE49-F238E27FC236}">
                  <a16:creationId xmlns:a16="http://schemas.microsoft.com/office/drawing/2014/main" id="{B5AA9059-D49C-32C6-3706-AC1C6418EB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8" y="1773"/>
              <a:ext cx="758" cy="3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48" name="Line 38">
              <a:extLst>
                <a:ext uri="{FF2B5EF4-FFF2-40B4-BE49-F238E27FC236}">
                  <a16:creationId xmlns:a16="http://schemas.microsoft.com/office/drawing/2014/main" id="{50BC2442-AA0C-3857-AFE5-1FDE5E013D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8" y="2256"/>
              <a:ext cx="755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49" name="Line 39">
              <a:extLst>
                <a:ext uri="{FF2B5EF4-FFF2-40B4-BE49-F238E27FC236}">
                  <a16:creationId xmlns:a16="http://schemas.microsoft.com/office/drawing/2014/main" id="{60C60C27-8F92-4619-7B22-858ABA9C16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28" y="2736"/>
              <a:ext cx="760" cy="6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50" name="Line 40">
              <a:extLst>
                <a:ext uri="{FF2B5EF4-FFF2-40B4-BE49-F238E27FC236}">
                  <a16:creationId xmlns:a16="http://schemas.microsoft.com/office/drawing/2014/main" id="{BF8D8DEE-68C1-49B6-2350-56AA19BB49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8" y="1296"/>
              <a:ext cx="737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51" name="Text Box 42">
              <a:extLst>
                <a:ext uri="{FF2B5EF4-FFF2-40B4-BE49-F238E27FC236}">
                  <a16:creationId xmlns:a16="http://schemas.microsoft.com/office/drawing/2014/main" id="{37DED76B-BD3B-04CF-AECB-3497D7CAE4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2" y="1951"/>
              <a:ext cx="697" cy="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1800" b="1" dirty="0"/>
                <a:t>    30 - 40%</a:t>
              </a:r>
              <a:endParaRPr lang="de-DE" sz="1800" b="1" dirty="0">
                <a:solidFill>
                  <a:schemeClr val="accent2"/>
                </a:solidFill>
              </a:endParaRPr>
            </a:p>
          </p:txBody>
        </p:sp>
        <p:sp>
          <p:nvSpPr>
            <p:cNvPr id="52" name="Text Box 43">
              <a:extLst>
                <a:ext uri="{FF2B5EF4-FFF2-40B4-BE49-F238E27FC236}">
                  <a16:creationId xmlns:a16="http://schemas.microsoft.com/office/drawing/2014/main" id="{FF1E3FB8-5A5F-3FB6-58FC-4F1A0C8D4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17" y="1951"/>
              <a:ext cx="642" cy="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b="1" dirty="0"/>
                <a:t>   </a:t>
              </a:r>
              <a:r>
                <a:rPr lang="de-DE" sz="1800" b="1" dirty="0"/>
                <a:t>40 - 50%</a:t>
              </a:r>
              <a:endParaRPr lang="de-DE" sz="1800" b="1" dirty="0">
                <a:solidFill>
                  <a:schemeClr val="accent2"/>
                </a:solidFill>
              </a:endParaRPr>
            </a:p>
          </p:txBody>
        </p:sp>
        <p:sp>
          <p:nvSpPr>
            <p:cNvPr id="53" name="Text Box 44">
              <a:extLst>
                <a:ext uri="{FF2B5EF4-FFF2-40B4-BE49-F238E27FC236}">
                  <a16:creationId xmlns:a16="http://schemas.microsoft.com/office/drawing/2014/main" id="{9ACD64BB-5A8D-4923-1F3D-9C35CF5B90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7" y="1951"/>
              <a:ext cx="642" cy="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b="1" dirty="0"/>
                <a:t>   </a:t>
              </a:r>
              <a:r>
                <a:rPr lang="de-DE" sz="1800" b="1" dirty="0"/>
                <a:t>15 - 20%</a:t>
              </a:r>
              <a:endParaRPr lang="de-DE" sz="1800" b="1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54" name="Gebogener Pfeil 2">
            <a:extLst>
              <a:ext uri="{FF2B5EF4-FFF2-40B4-BE49-F238E27FC236}">
                <a16:creationId xmlns:a16="http://schemas.microsoft.com/office/drawing/2014/main" id="{DECDBC38-C0BE-9BD4-4CAF-A9EFDBC8B5C0}"/>
              </a:ext>
            </a:extLst>
          </p:cNvPr>
          <p:cNvSpPr/>
          <p:nvPr/>
        </p:nvSpPr>
        <p:spPr>
          <a:xfrm>
            <a:off x="7079263" y="1741688"/>
            <a:ext cx="1906385" cy="1878724"/>
          </a:xfrm>
          <a:prstGeom prst="circularArrow">
            <a:avLst>
              <a:gd name="adj1" fmla="val 11566"/>
              <a:gd name="adj2" fmla="val 1359788"/>
              <a:gd name="adj3" fmla="val 20599740"/>
              <a:gd name="adj4" fmla="val 10800000"/>
              <a:gd name="adj5" fmla="val 12500"/>
            </a:avLst>
          </a:prstGeom>
          <a:gradFill>
            <a:gsLst>
              <a:gs pos="0">
                <a:srgbClr val="FFC000"/>
              </a:gs>
              <a:gs pos="95000">
                <a:srgbClr val="FF0000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23916190-FB02-3ECC-CCD6-D8BE92263888}"/>
              </a:ext>
            </a:extLst>
          </p:cNvPr>
          <p:cNvSpPr txBox="1"/>
          <p:nvPr/>
        </p:nvSpPr>
        <p:spPr>
          <a:xfrm>
            <a:off x="7862381" y="646854"/>
            <a:ext cx="224653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1600" b="1" dirty="0"/>
              <a:t>aus 3. Sek E Wechsel ins </a:t>
            </a:r>
            <a:r>
              <a:rPr lang="de-DE" sz="1600" b="1" dirty="0" err="1"/>
              <a:t>Gym</a:t>
            </a:r>
            <a:r>
              <a:rPr lang="de-DE" sz="1600" b="1" dirty="0"/>
              <a:t> (Maturitätsschule) möglich</a:t>
            </a:r>
          </a:p>
        </p:txBody>
      </p:sp>
      <p:sp>
        <p:nvSpPr>
          <p:cNvPr id="61" name="Text Box 31">
            <a:extLst>
              <a:ext uri="{FF2B5EF4-FFF2-40B4-BE49-F238E27FC236}">
                <a16:creationId xmlns:a16="http://schemas.microsoft.com/office/drawing/2014/main" id="{C806ABD0-FF4D-8F77-F1F9-D3E2CC174116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6694481" y="3876074"/>
            <a:ext cx="769441" cy="236599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vert="eaVert" wrap="square">
            <a:spAutoFit/>
          </a:bodyPr>
          <a:lstStyle/>
          <a:p>
            <a:pPr eaLnBrk="0" hangingPunct="0"/>
            <a:r>
              <a:rPr lang="de-DE" sz="1800" b="1" dirty="0"/>
              <a:t>           </a:t>
            </a:r>
            <a:r>
              <a:rPr lang="de-DE" sz="2400" b="1" dirty="0">
                <a:solidFill>
                  <a:srgbClr val="FF0000"/>
                </a:solidFill>
              </a:rPr>
              <a:t>Sek E</a:t>
            </a:r>
          </a:p>
          <a:p>
            <a:pPr eaLnBrk="0" hangingPunct="0"/>
            <a:r>
              <a:rPr lang="de-DE" sz="1400" b="1" dirty="0">
                <a:solidFill>
                  <a:srgbClr val="FF0000"/>
                </a:solidFill>
              </a:rPr>
              <a:t>E</a:t>
            </a:r>
            <a:r>
              <a:rPr lang="de-DE" sz="1400" b="1" dirty="0"/>
              <a:t>rweiterte Anforderungen</a:t>
            </a:r>
          </a:p>
        </p:txBody>
      </p:sp>
      <p:sp>
        <p:nvSpPr>
          <p:cNvPr id="62" name="Text Box 31">
            <a:extLst>
              <a:ext uri="{FF2B5EF4-FFF2-40B4-BE49-F238E27FC236}">
                <a16:creationId xmlns:a16="http://schemas.microsoft.com/office/drawing/2014/main" id="{624B8DC0-E3EB-6BBA-1133-E46CB7E0ADD3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8685458" y="4264794"/>
            <a:ext cx="769441" cy="158855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vert="eaVert" wrap="square">
            <a:spAutoFit/>
          </a:bodyPr>
          <a:lstStyle/>
          <a:p>
            <a:pPr eaLnBrk="0" hangingPunct="0"/>
            <a:r>
              <a:rPr lang="de-DE" sz="1800" b="1" dirty="0"/>
              <a:t>       </a:t>
            </a:r>
            <a:r>
              <a:rPr lang="de-DE" sz="2400" b="1" dirty="0">
                <a:solidFill>
                  <a:srgbClr val="FF0000"/>
                </a:solidFill>
              </a:rPr>
              <a:t>Sek P</a:t>
            </a:r>
          </a:p>
          <a:p>
            <a:pPr eaLnBrk="0" hangingPunct="0"/>
            <a:r>
              <a:rPr lang="de-DE" sz="1400" b="1" dirty="0">
                <a:solidFill>
                  <a:srgbClr val="FF0000"/>
                </a:solidFill>
              </a:rPr>
              <a:t>   P</a:t>
            </a:r>
            <a:r>
              <a:rPr lang="de-DE" sz="1400" b="1" dirty="0"/>
              <a:t>rogymnasium</a:t>
            </a:r>
          </a:p>
        </p:txBody>
      </p:sp>
      <p:sp>
        <p:nvSpPr>
          <p:cNvPr id="63" name="Titel 2">
            <a:extLst>
              <a:ext uri="{FF2B5EF4-FFF2-40B4-BE49-F238E27FC236}">
                <a16:creationId xmlns:a16="http://schemas.microsoft.com/office/drawing/2014/main" id="{FE49DFF1-B5A5-5AFC-6CD4-4CE87E533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019" y="371702"/>
            <a:ext cx="11370406" cy="828000"/>
          </a:xfrm>
        </p:spPr>
        <p:txBody>
          <a:bodyPr/>
          <a:lstStyle/>
          <a:p>
            <a:r>
              <a:rPr lang="de-DE" dirty="0"/>
              <a:t>Übertritt Sek I - Sekundarschultypen</a:t>
            </a:r>
          </a:p>
        </p:txBody>
      </p:sp>
    </p:spTree>
    <p:extLst>
      <p:ext uri="{BB962C8B-B14F-4D97-AF65-F5344CB8AC3E}">
        <p14:creationId xmlns:p14="http://schemas.microsoft.com/office/powerpoint/2010/main" val="247992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6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50CE0F-0B99-85A7-380E-D4F2B6189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814FB906-C496-6725-BF52-CD75259A4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Leistungsniveaus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A0B5B32-1773-9713-0AB1-86271B844A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D69C525-E872-3FBF-7DAA-19C7AB9F9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751" y="6418353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4FE93BC-A091-2852-68CD-15289DAD3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20</a:t>
            </a:fld>
            <a:endParaRPr lang="de-DE" dirty="0"/>
          </a:p>
        </p:txBody>
      </p:sp>
      <p:sp>
        <p:nvSpPr>
          <p:cNvPr id="2" name="Inhaltsplatzhalter 12">
            <a:extLst>
              <a:ext uri="{FF2B5EF4-FFF2-40B4-BE49-F238E27FC236}">
                <a16:creationId xmlns:a16="http://schemas.microsoft.com/office/drawing/2014/main" id="{554C85E8-7947-011D-E401-A2C724DAD8BB}"/>
              </a:ext>
            </a:extLst>
          </p:cNvPr>
          <p:cNvSpPr txBox="1">
            <a:spLocks/>
          </p:cNvSpPr>
          <p:nvPr/>
        </p:nvSpPr>
        <p:spPr>
          <a:xfrm>
            <a:off x="6082311" y="1824815"/>
            <a:ext cx="5697669" cy="466148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Die Trennung der Anforderungsniveaus ist fliessend.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Die optimale Passung für den einzelnen Schüler/die einzelne Schülerin soll im Vordergrund stehen.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Wo wird mein Kind optimal gefördert und wo kann es sich am besten entwickeln.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</p:txBody>
      </p:sp>
      <p:sp>
        <p:nvSpPr>
          <p:cNvPr id="7" name="Geschweifte Klammer links 6">
            <a:extLst>
              <a:ext uri="{FF2B5EF4-FFF2-40B4-BE49-F238E27FC236}">
                <a16:creationId xmlns:a16="http://schemas.microsoft.com/office/drawing/2014/main" id="{35D66BD6-742E-14E3-406F-593E70B6E79A}"/>
              </a:ext>
            </a:extLst>
          </p:cNvPr>
          <p:cNvSpPr/>
          <p:nvPr/>
        </p:nvSpPr>
        <p:spPr>
          <a:xfrm>
            <a:off x="2772177" y="1980235"/>
            <a:ext cx="443234" cy="12164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8" name="Geschweifte Klammer links 7">
            <a:extLst>
              <a:ext uri="{FF2B5EF4-FFF2-40B4-BE49-F238E27FC236}">
                <a16:creationId xmlns:a16="http://schemas.microsoft.com/office/drawing/2014/main" id="{84A01BF7-67E0-E545-181B-11CA05FBB202}"/>
              </a:ext>
            </a:extLst>
          </p:cNvPr>
          <p:cNvSpPr/>
          <p:nvPr/>
        </p:nvSpPr>
        <p:spPr>
          <a:xfrm>
            <a:off x="2781265" y="3689492"/>
            <a:ext cx="443234" cy="12164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9" name="Geschweifte Klammer rechts 8">
            <a:extLst>
              <a:ext uri="{FF2B5EF4-FFF2-40B4-BE49-F238E27FC236}">
                <a16:creationId xmlns:a16="http://schemas.microsoft.com/office/drawing/2014/main" id="{8B0311F4-5C32-CCF8-5F9E-7B787DD437F7}"/>
              </a:ext>
            </a:extLst>
          </p:cNvPr>
          <p:cNvSpPr/>
          <p:nvPr/>
        </p:nvSpPr>
        <p:spPr>
          <a:xfrm>
            <a:off x="4051403" y="2810744"/>
            <a:ext cx="443234" cy="121640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B49D4BEA-3348-E5D9-7100-92C6F21D686C}"/>
              </a:ext>
            </a:extLst>
          </p:cNvPr>
          <p:cNvSpPr txBox="1"/>
          <p:nvPr/>
        </p:nvSpPr>
        <p:spPr>
          <a:xfrm>
            <a:off x="1697485" y="2357604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P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75F8CB1-D540-CEA1-AD11-58DC2DB5DDFD}"/>
              </a:ext>
            </a:extLst>
          </p:cNvPr>
          <p:cNvSpPr txBox="1"/>
          <p:nvPr/>
        </p:nvSpPr>
        <p:spPr>
          <a:xfrm>
            <a:off x="1677279" y="4066861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B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6D18D46-73B4-2FBF-B99C-C7908FA40255}"/>
              </a:ext>
            </a:extLst>
          </p:cNvPr>
          <p:cNvSpPr txBox="1"/>
          <p:nvPr/>
        </p:nvSpPr>
        <p:spPr>
          <a:xfrm>
            <a:off x="4498252" y="3188114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E</a:t>
            </a:r>
          </a:p>
        </p:txBody>
      </p:sp>
      <p:sp>
        <p:nvSpPr>
          <p:cNvPr id="14" name="Flussdiagramm: Prozess 13">
            <a:extLst>
              <a:ext uri="{FF2B5EF4-FFF2-40B4-BE49-F238E27FC236}">
                <a16:creationId xmlns:a16="http://schemas.microsoft.com/office/drawing/2014/main" id="{8CF451E3-4E36-524F-0B27-A28B792230DB}"/>
              </a:ext>
            </a:extLst>
          </p:cNvPr>
          <p:cNvSpPr/>
          <p:nvPr/>
        </p:nvSpPr>
        <p:spPr>
          <a:xfrm>
            <a:off x="3406596" y="2019300"/>
            <a:ext cx="507875" cy="2925660"/>
          </a:xfrm>
          <a:prstGeom prst="flowChartProcess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de-CH" sz="2400" dirty="0">
                <a:solidFill>
                  <a:schemeClr val="bg1"/>
                </a:solidFill>
              </a:rPr>
              <a:t>Sekundarschule</a:t>
            </a:r>
          </a:p>
        </p:txBody>
      </p:sp>
    </p:spTree>
    <p:extLst>
      <p:ext uri="{BB962C8B-B14F-4D97-AF65-F5344CB8AC3E}">
        <p14:creationId xmlns:p14="http://schemas.microsoft.com/office/powerpoint/2010/main" val="5979598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AF8BA-1EC8-1030-2E0E-0D5B9AEDE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F9F3EC8C-C62B-D830-E90B-7FF7FAC99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Sekundarstufe B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8F6E079-82E3-2A75-91B7-D21D768FC3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0FD5335-A88C-FC1C-CC06-A6BECA914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751" y="6418353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11ECF26-F124-2767-84A9-A4F3F1C76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21</a:t>
            </a:fld>
            <a:endParaRPr lang="de-DE" dirty="0"/>
          </a:p>
        </p:txBody>
      </p:sp>
      <p:sp>
        <p:nvSpPr>
          <p:cNvPr id="2" name="Inhaltsplatzhalter 12">
            <a:extLst>
              <a:ext uri="{FF2B5EF4-FFF2-40B4-BE49-F238E27FC236}">
                <a16:creationId xmlns:a16="http://schemas.microsoft.com/office/drawing/2014/main" id="{149B1A94-57E6-A14F-5655-A3BBF8611345}"/>
              </a:ext>
            </a:extLst>
          </p:cNvPr>
          <p:cNvSpPr txBox="1">
            <a:spLocks/>
          </p:cNvSpPr>
          <p:nvPr/>
        </p:nvSpPr>
        <p:spPr>
          <a:xfrm>
            <a:off x="6082311" y="1824815"/>
            <a:ext cx="5697669" cy="466148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Genügende bis durchschnittliche Leistungen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Interesse für primär praktische Inhalte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Benötigt mehr Unterstützung der Lehrperson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0" lvl="1" indent="0">
              <a:buClr>
                <a:srgbClr val="FE0000"/>
              </a:buClr>
              <a:buNone/>
              <a:defRPr/>
            </a:pPr>
            <a:r>
              <a:rPr lang="de-CH" b="1" dirty="0"/>
              <a:t>Ziel:</a:t>
            </a:r>
            <a:r>
              <a:rPr lang="de-CH" dirty="0"/>
              <a:t>	Berufslehre EFZ (in der Regel 3-jährig)</a:t>
            </a:r>
          </a:p>
          <a:p>
            <a:pPr marL="0" lvl="1" indent="0">
              <a:buClr>
                <a:srgbClr val="FE0000"/>
              </a:buClr>
              <a:buNone/>
              <a:defRPr/>
            </a:pPr>
            <a:r>
              <a:rPr lang="de-CH" dirty="0"/>
              <a:t>	Attest-Lehre EBA (2-jährig)</a:t>
            </a:r>
          </a:p>
        </p:txBody>
      </p:sp>
      <p:sp>
        <p:nvSpPr>
          <p:cNvPr id="7" name="Geschweifte Klammer links 6">
            <a:extLst>
              <a:ext uri="{FF2B5EF4-FFF2-40B4-BE49-F238E27FC236}">
                <a16:creationId xmlns:a16="http://schemas.microsoft.com/office/drawing/2014/main" id="{721E8200-3FBA-ABFF-3943-5D55F2D62329}"/>
              </a:ext>
            </a:extLst>
          </p:cNvPr>
          <p:cNvSpPr/>
          <p:nvPr/>
        </p:nvSpPr>
        <p:spPr>
          <a:xfrm>
            <a:off x="2772177" y="1980235"/>
            <a:ext cx="443234" cy="12164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8" name="Geschweifte Klammer links 7">
            <a:extLst>
              <a:ext uri="{FF2B5EF4-FFF2-40B4-BE49-F238E27FC236}">
                <a16:creationId xmlns:a16="http://schemas.microsoft.com/office/drawing/2014/main" id="{EF342E94-5BDD-FD66-77EB-089A5760B1C9}"/>
              </a:ext>
            </a:extLst>
          </p:cNvPr>
          <p:cNvSpPr/>
          <p:nvPr/>
        </p:nvSpPr>
        <p:spPr>
          <a:xfrm>
            <a:off x="2781265" y="3689492"/>
            <a:ext cx="443234" cy="12164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9" name="Geschweifte Klammer rechts 8">
            <a:extLst>
              <a:ext uri="{FF2B5EF4-FFF2-40B4-BE49-F238E27FC236}">
                <a16:creationId xmlns:a16="http://schemas.microsoft.com/office/drawing/2014/main" id="{AB3AC7CF-2126-B5B6-AAEF-C0F929FB4A1B}"/>
              </a:ext>
            </a:extLst>
          </p:cNvPr>
          <p:cNvSpPr/>
          <p:nvPr/>
        </p:nvSpPr>
        <p:spPr>
          <a:xfrm>
            <a:off x="4051403" y="2810744"/>
            <a:ext cx="443234" cy="121640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DF2E37B8-F0B1-8DBC-6B78-4BE6346A17F2}"/>
              </a:ext>
            </a:extLst>
          </p:cNvPr>
          <p:cNvSpPr txBox="1"/>
          <p:nvPr/>
        </p:nvSpPr>
        <p:spPr>
          <a:xfrm>
            <a:off x="1697485" y="2357604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P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DC06ABDB-4B32-96F1-0D8C-4FBAFA46AF2C}"/>
              </a:ext>
            </a:extLst>
          </p:cNvPr>
          <p:cNvSpPr txBox="1"/>
          <p:nvPr/>
        </p:nvSpPr>
        <p:spPr>
          <a:xfrm>
            <a:off x="1677279" y="4066861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B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9BE6329D-C009-E36C-8EF3-1371B51392CF}"/>
              </a:ext>
            </a:extLst>
          </p:cNvPr>
          <p:cNvSpPr txBox="1"/>
          <p:nvPr/>
        </p:nvSpPr>
        <p:spPr>
          <a:xfrm>
            <a:off x="4498252" y="3188114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E</a:t>
            </a:r>
          </a:p>
        </p:txBody>
      </p:sp>
      <p:sp>
        <p:nvSpPr>
          <p:cNvPr id="14" name="Flussdiagramm: Prozess 13">
            <a:extLst>
              <a:ext uri="{FF2B5EF4-FFF2-40B4-BE49-F238E27FC236}">
                <a16:creationId xmlns:a16="http://schemas.microsoft.com/office/drawing/2014/main" id="{58286BA9-6953-394D-2CB4-1B2E61321ECE}"/>
              </a:ext>
            </a:extLst>
          </p:cNvPr>
          <p:cNvSpPr/>
          <p:nvPr/>
        </p:nvSpPr>
        <p:spPr>
          <a:xfrm>
            <a:off x="3406596" y="2019300"/>
            <a:ext cx="507875" cy="2925660"/>
          </a:xfrm>
          <a:prstGeom prst="flowChartProcess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de-CH" sz="2400" dirty="0">
                <a:solidFill>
                  <a:schemeClr val="bg1"/>
                </a:solidFill>
              </a:rPr>
              <a:t>Sekundarschule</a:t>
            </a: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623A104A-8EBA-22E5-E7F3-ECD2FA67B2D2}"/>
              </a:ext>
            </a:extLst>
          </p:cNvPr>
          <p:cNvSpPr/>
          <p:nvPr/>
        </p:nvSpPr>
        <p:spPr>
          <a:xfrm>
            <a:off x="1531620" y="3920490"/>
            <a:ext cx="1249277" cy="78860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140918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70090B-C2A6-7E2A-092B-214BD8921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F1B95FC5-C4BB-2916-15E3-A69AADF8C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Sekundarstufe B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DA14FA5-3508-4AF8-F6BD-B5565F6B0E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3272DCF-97D2-77CC-F8AA-14CC9952F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751" y="6418353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C8BD5EC-D916-C66C-82AC-7214EC94C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22</a:t>
            </a:fld>
            <a:endParaRPr lang="de-DE" dirty="0"/>
          </a:p>
        </p:txBody>
      </p:sp>
      <p:sp>
        <p:nvSpPr>
          <p:cNvPr id="2" name="Inhaltsplatzhalter 12">
            <a:extLst>
              <a:ext uri="{FF2B5EF4-FFF2-40B4-BE49-F238E27FC236}">
                <a16:creationId xmlns:a16="http://schemas.microsoft.com/office/drawing/2014/main" id="{76D63889-8BCF-779F-1FE3-F1FABE011A8F}"/>
              </a:ext>
            </a:extLst>
          </p:cNvPr>
          <p:cNvSpPr txBox="1">
            <a:spLocks/>
          </p:cNvSpPr>
          <p:nvPr/>
        </p:nvSpPr>
        <p:spPr>
          <a:xfrm>
            <a:off x="6082311" y="1824815"/>
            <a:ext cx="5697669" cy="466148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Durchschnittliche bis gute Leistungen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Interesse für praktische und theoretische Inhalte, für Zusammenhänge und Hintergründe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Selbstständiges und ausdauerndes Arbeiten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0" lvl="1" indent="0">
              <a:buClr>
                <a:srgbClr val="FE0000"/>
              </a:buClr>
              <a:buNone/>
              <a:defRPr/>
            </a:pPr>
            <a:r>
              <a:rPr lang="de-CH" b="1" dirty="0"/>
              <a:t>Ziel:</a:t>
            </a:r>
            <a:r>
              <a:rPr lang="de-CH" dirty="0"/>
              <a:t>	a) Berufslehre EFZ (3-4 Jahre)</a:t>
            </a:r>
          </a:p>
          <a:p>
            <a:pPr marL="0" lvl="1" indent="0">
              <a:buClr>
                <a:srgbClr val="FE0000"/>
              </a:buClr>
              <a:buNone/>
              <a:defRPr/>
            </a:pPr>
            <a:r>
              <a:rPr lang="de-CH" dirty="0"/>
              <a:t>	b) Berufsmatura oder Fachmittelschule</a:t>
            </a:r>
          </a:p>
          <a:p>
            <a:pPr marL="0" lvl="1" indent="0">
              <a:buClr>
                <a:srgbClr val="FE0000"/>
              </a:buClr>
              <a:buNone/>
              <a:defRPr/>
            </a:pPr>
            <a:r>
              <a:rPr lang="de-CH" dirty="0"/>
              <a:t>	c) Gymnasium mit Matur </a:t>
            </a:r>
            <a:r>
              <a:rPr lang="de-CH" sz="1200" dirty="0"/>
              <a:t>(Übertritt nach 3 Jahren)</a:t>
            </a:r>
          </a:p>
        </p:txBody>
      </p:sp>
      <p:sp>
        <p:nvSpPr>
          <p:cNvPr id="7" name="Geschweifte Klammer links 6">
            <a:extLst>
              <a:ext uri="{FF2B5EF4-FFF2-40B4-BE49-F238E27FC236}">
                <a16:creationId xmlns:a16="http://schemas.microsoft.com/office/drawing/2014/main" id="{B4739FEA-EEDE-AA80-D74B-3DA50E512E02}"/>
              </a:ext>
            </a:extLst>
          </p:cNvPr>
          <p:cNvSpPr/>
          <p:nvPr/>
        </p:nvSpPr>
        <p:spPr>
          <a:xfrm>
            <a:off x="2772177" y="1980235"/>
            <a:ext cx="443234" cy="12164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8" name="Geschweifte Klammer links 7">
            <a:extLst>
              <a:ext uri="{FF2B5EF4-FFF2-40B4-BE49-F238E27FC236}">
                <a16:creationId xmlns:a16="http://schemas.microsoft.com/office/drawing/2014/main" id="{8BE3A7DA-78E7-5893-9B18-BACD262396ED}"/>
              </a:ext>
            </a:extLst>
          </p:cNvPr>
          <p:cNvSpPr/>
          <p:nvPr/>
        </p:nvSpPr>
        <p:spPr>
          <a:xfrm>
            <a:off x="2781265" y="3689492"/>
            <a:ext cx="443234" cy="12164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9" name="Geschweifte Klammer rechts 8">
            <a:extLst>
              <a:ext uri="{FF2B5EF4-FFF2-40B4-BE49-F238E27FC236}">
                <a16:creationId xmlns:a16="http://schemas.microsoft.com/office/drawing/2014/main" id="{D04DC6BE-5AC5-864C-66F4-E878672B5AEB}"/>
              </a:ext>
            </a:extLst>
          </p:cNvPr>
          <p:cNvSpPr/>
          <p:nvPr/>
        </p:nvSpPr>
        <p:spPr>
          <a:xfrm>
            <a:off x="4051403" y="2810744"/>
            <a:ext cx="443234" cy="121640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7D855DFB-C5B5-2A09-30C2-6A2F3FE3A8B5}"/>
              </a:ext>
            </a:extLst>
          </p:cNvPr>
          <p:cNvSpPr txBox="1"/>
          <p:nvPr/>
        </p:nvSpPr>
        <p:spPr>
          <a:xfrm>
            <a:off x="1697485" y="2357604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P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AFE3A8AF-7755-2698-B0FF-1761AC854CD3}"/>
              </a:ext>
            </a:extLst>
          </p:cNvPr>
          <p:cNvSpPr txBox="1"/>
          <p:nvPr/>
        </p:nvSpPr>
        <p:spPr>
          <a:xfrm>
            <a:off x="1677279" y="4066861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B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7BD5C295-AF25-291C-ED71-1BDC869F536F}"/>
              </a:ext>
            </a:extLst>
          </p:cNvPr>
          <p:cNvSpPr txBox="1"/>
          <p:nvPr/>
        </p:nvSpPr>
        <p:spPr>
          <a:xfrm>
            <a:off x="4498252" y="3188114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E</a:t>
            </a:r>
          </a:p>
        </p:txBody>
      </p:sp>
      <p:sp>
        <p:nvSpPr>
          <p:cNvPr id="14" name="Flussdiagramm: Prozess 13">
            <a:extLst>
              <a:ext uri="{FF2B5EF4-FFF2-40B4-BE49-F238E27FC236}">
                <a16:creationId xmlns:a16="http://schemas.microsoft.com/office/drawing/2014/main" id="{2CA8D221-4E61-333E-C139-7D29CCFF2036}"/>
              </a:ext>
            </a:extLst>
          </p:cNvPr>
          <p:cNvSpPr/>
          <p:nvPr/>
        </p:nvSpPr>
        <p:spPr>
          <a:xfrm>
            <a:off x="3406596" y="2019300"/>
            <a:ext cx="507875" cy="2925660"/>
          </a:xfrm>
          <a:prstGeom prst="flowChartProcess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de-CH" sz="2400" dirty="0">
                <a:solidFill>
                  <a:schemeClr val="bg1"/>
                </a:solidFill>
              </a:rPr>
              <a:t>Sekundarschule</a:t>
            </a: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BFBCC5EA-9FDD-EAD2-2477-AA849B393F9C}"/>
              </a:ext>
            </a:extLst>
          </p:cNvPr>
          <p:cNvSpPr/>
          <p:nvPr/>
        </p:nvSpPr>
        <p:spPr>
          <a:xfrm>
            <a:off x="4373752" y="3034697"/>
            <a:ext cx="1249277" cy="78860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697901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457514-9DAE-B323-4661-773CC1568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87777FB5-7508-2A6E-5A35-E7993B3A3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Sekundarstufe B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3BB79C7-2794-373C-ECB3-447A22D844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F78E5FD-271E-F2E5-B985-57902EDC4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0751" y="6418353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9F27190-83B0-F4A1-40BF-34773F32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23</a:t>
            </a:fld>
            <a:endParaRPr lang="de-DE" dirty="0"/>
          </a:p>
        </p:txBody>
      </p:sp>
      <p:sp>
        <p:nvSpPr>
          <p:cNvPr id="2" name="Inhaltsplatzhalter 12">
            <a:extLst>
              <a:ext uri="{FF2B5EF4-FFF2-40B4-BE49-F238E27FC236}">
                <a16:creationId xmlns:a16="http://schemas.microsoft.com/office/drawing/2014/main" id="{9D602D79-DA51-673D-72AF-2721A597C87B}"/>
              </a:ext>
            </a:extLst>
          </p:cNvPr>
          <p:cNvSpPr txBox="1">
            <a:spLocks/>
          </p:cNvSpPr>
          <p:nvPr/>
        </p:nvSpPr>
        <p:spPr>
          <a:xfrm>
            <a:off x="6082311" y="1824815"/>
            <a:ext cx="5987769" cy="466148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Überdurchschnittliche Leistungen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Zeigt intellektuelle Neugier und geht Problemen auf den Grund.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Sehr ausgeprägtes Abstraktionsvermögen.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r>
              <a:rPr lang="de-CH" dirty="0"/>
              <a:t>Selbstständiges, schnelles und zielgerichtetes Arbeiten.</a:t>
            </a:r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342900" lvl="1">
              <a:buClr>
                <a:srgbClr val="FE0000"/>
              </a:buClr>
              <a:defRPr/>
            </a:pPr>
            <a:endParaRPr lang="de-CH" dirty="0"/>
          </a:p>
          <a:p>
            <a:pPr marL="0" lvl="1" indent="0">
              <a:buClr>
                <a:srgbClr val="FE0000"/>
              </a:buClr>
              <a:buNone/>
              <a:defRPr/>
            </a:pPr>
            <a:r>
              <a:rPr lang="de-CH" b="1" dirty="0"/>
              <a:t>Ziel:</a:t>
            </a:r>
            <a:r>
              <a:rPr lang="de-CH" dirty="0"/>
              <a:t>	Gymnasium mit Matur </a:t>
            </a:r>
          </a:p>
        </p:txBody>
      </p:sp>
      <p:sp>
        <p:nvSpPr>
          <p:cNvPr id="7" name="Geschweifte Klammer links 6">
            <a:extLst>
              <a:ext uri="{FF2B5EF4-FFF2-40B4-BE49-F238E27FC236}">
                <a16:creationId xmlns:a16="http://schemas.microsoft.com/office/drawing/2014/main" id="{D89A10A4-2F64-3FB4-8BDA-09CE1F1B5156}"/>
              </a:ext>
            </a:extLst>
          </p:cNvPr>
          <p:cNvSpPr/>
          <p:nvPr/>
        </p:nvSpPr>
        <p:spPr>
          <a:xfrm>
            <a:off x="2772177" y="1980235"/>
            <a:ext cx="443234" cy="12164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8" name="Geschweifte Klammer links 7">
            <a:extLst>
              <a:ext uri="{FF2B5EF4-FFF2-40B4-BE49-F238E27FC236}">
                <a16:creationId xmlns:a16="http://schemas.microsoft.com/office/drawing/2014/main" id="{B76D7D5D-7B7D-DB2C-5BB2-D7259E473619}"/>
              </a:ext>
            </a:extLst>
          </p:cNvPr>
          <p:cNvSpPr/>
          <p:nvPr/>
        </p:nvSpPr>
        <p:spPr>
          <a:xfrm>
            <a:off x="2781265" y="3689492"/>
            <a:ext cx="443234" cy="121640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9" name="Geschweifte Klammer rechts 8">
            <a:extLst>
              <a:ext uri="{FF2B5EF4-FFF2-40B4-BE49-F238E27FC236}">
                <a16:creationId xmlns:a16="http://schemas.microsoft.com/office/drawing/2014/main" id="{A94EE7A0-E085-383A-8C35-4D9541F16BB5}"/>
              </a:ext>
            </a:extLst>
          </p:cNvPr>
          <p:cNvSpPr/>
          <p:nvPr/>
        </p:nvSpPr>
        <p:spPr>
          <a:xfrm>
            <a:off x="4051403" y="2810744"/>
            <a:ext cx="443234" cy="121640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BD1E58A3-963F-AEF0-6DED-C5AE2CCACA71}"/>
              </a:ext>
            </a:extLst>
          </p:cNvPr>
          <p:cNvSpPr txBox="1"/>
          <p:nvPr/>
        </p:nvSpPr>
        <p:spPr>
          <a:xfrm>
            <a:off x="1697485" y="2357604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P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EC7A0CD4-4372-5B99-8D6C-4B0B66E89009}"/>
              </a:ext>
            </a:extLst>
          </p:cNvPr>
          <p:cNvSpPr txBox="1"/>
          <p:nvPr/>
        </p:nvSpPr>
        <p:spPr>
          <a:xfrm>
            <a:off x="1677279" y="4066861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B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612A5DF7-2D1D-7A46-DD49-2AF9E9B5311A}"/>
              </a:ext>
            </a:extLst>
          </p:cNvPr>
          <p:cNvSpPr txBox="1"/>
          <p:nvPr/>
        </p:nvSpPr>
        <p:spPr>
          <a:xfrm>
            <a:off x="4498252" y="3188114"/>
            <a:ext cx="1103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>
                <a:latin typeface="Trebuchet MS" panose="020B0603020202020204" pitchFamily="34" charset="0"/>
              </a:rPr>
              <a:t>Sek E</a:t>
            </a:r>
          </a:p>
        </p:txBody>
      </p:sp>
      <p:sp>
        <p:nvSpPr>
          <p:cNvPr id="14" name="Flussdiagramm: Prozess 13">
            <a:extLst>
              <a:ext uri="{FF2B5EF4-FFF2-40B4-BE49-F238E27FC236}">
                <a16:creationId xmlns:a16="http://schemas.microsoft.com/office/drawing/2014/main" id="{510E8FCA-1E0E-B7C3-D0EC-D8B5759FDBA5}"/>
              </a:ext>
            </a:extLst>
          </p:cNvPr>
          <p:cNvSpPr/>
          <p:nvPr/>
        </p:nvSpPr>
        <p:spPr>
          <a:xfrm>
            <a:off x="3406596" y="2019300"/>
            <a:ext cx="507875" cy="2925660"/>
          </a:xfrm>
          <a:prstGeom prst="flowChartProcess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de-CH" sz="2000" dirty="0">
                <a:solidFill>
                  <a:schemeClr val="bg1"/>
                </a:solidFill>
              </a:rPr>
              <a:t>Sekundarschule</a:t>
            </a: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AAD73D3C-619D-E98F-0EB1-6EEDF8ABD82E}"/>
              </a:ext>
            </a:extLst>
          </p:cNvPr>
          <p:cNvSpPr/>
          <p:nvPr/>
        </p:nvSpPr>
        <p:spPr>
          <a:xfrm>
            <a:off x="1519285" y="2202415"/>
            <a:ext cx="1249277" cy="78860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50AC3768-A8EA-708C-B7A3-FC22038954BD}"/>
              </a:ext>
            </a:extLst>
          </p:cNvPr>
          <p:cNvSpPr txBox="1"/>
          <p:nvPr/>
        </p:nvSpPr>
        <p:spPr>
          <a:xfrm>
            <a:off x="332269" y="5700109"/>
            <a:ext cx="395828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indent="0">
              <a:buClr>
                <a:srgbClr val="FE0000"/>
              </a:buClr>
              <a:buNone/>
              <a:defRPr/>
            </a:pPr>
            <a:r>
              <a:rPr lang="de-CH" sz="2000" dirty="0">
                <a:solidFill>
                  <a:srgbClr val="FF0000"/>
                </a:solidFill>
              </a:rPr>
              <a:t>*</a:t>
            </a:r>
            <a:r>
              <a:rPr lang="de-CH" sz="2000" dirty="0"/>
              <a:t> Unterricht findet an der Kantonsschule in Solothurn statt</a:t>
            </a:r>
          </a:p>
          <a:p>
            <a:endParaRPr lang="de-CH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47F8B4D8-DF52-D99B-D054-07884E863F9B}"/>
              </a:ext>
            </a:extLst>
          </p:cNvPr>
          <p:cNvSpPr txBox="1"/>
          <p:nvPr/>
        </p:nvSpPr>
        <p:spPr>
          <a:xfrm>
            <a:off x="2526887" y="2072769"/>
            <a:ext cx="4432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>
                <a:solidFill>
                  <a:srgbClr val="FF0000"/>
                </a:solidFill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551222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BA40D-37D4-2BB6-26DB-B7EBEA07C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E1F03752-354A-887E-EAB1-B639BCC61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Sek B und Sek E – Oberstufenzentrum Zelgli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9D36AD6-1CE9-E90B-CB32-6F2DEAB92C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B9856C3-76A4-2669-F305-965EC7724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19ED5D0-9E06-36A7-CFA6-94674BA93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24</a:t>
            </a:fld>
            <a:endParaRPr lang="de-DE" dirty="0"/>
          </a:p>
        </p:txBody>
      </p:sp>
      <p:pic>
        <p:nvPicPr>
          <p:cNvPr id="7" name="Picture 22">
            <a:extLst>
              <a:ext uri="{FF2B5EF4-FFF2-40B4-BE49-F238E27FC236}">
                <a16:creationId xmlns:a16="http://schemas.microsoft.com/office/drawing/2014/main" id="{57B2843C-F74C-4999-6290-5131836BB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r="12245"/>
          <a:stretch>
            <a:fillRect/>
          </a:stretch>
        </p:blipFill>
        <p:spPr>
          <a:xfrm>
            <a:off x="7778496" y="2662013"/>
            <a:ext cx="3276600" cy="348932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6A2D352C-59F5-F71C-1259-E4661CCF5D9D}"/>
              </a:ext>
            </a:extLst>
          </p:cNvPr>
          <p:cNvSpPr txBox="1">
            <a:spLocks noChangeArrowheads="1"/>
          </p:cNvSpPr>
          <p:nvPr/>
        </p:nvSpPr>
        <p:spPr>
          <a:xfrm>
            <a:off x="7626096" y="1366613"/>
            <a:ext cx="3429000" cy="218916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CH" b="1" dirty="0">
                <a:solidFill>
                  <a:schemeClr val="accent2"/>
                </a:solidFill>
              </a:rPr>
              <a:t>Von der Primarstufe in die Sekundarstufe I</a:t>
            </a:r>
            <a:br>
              <a:rPr lang="de-CH" b="1" dirty="0">
                <a:solidFill>
                  <a:schemeClr val="accent2"/>
                </a:solidFill>
              </a:rPr>
            </a:br>
            <a:endParaRPr lang="de-DE" sz="1400" b="1" dirty="0">
              <a:solidFill>
                <a:schemeClr val="accent2"/>
              </a:solidFill>
              <a:latin typeface="Frutiger 55 Roman" pitchFamily="34" charset="0"/>
              <a:ea typeface="ＭＳ Ｐゴシック" pitchFamily="-65" charset="-128"/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B138327D-6539-C20A-0AD3-03BBC3702F51}"/>
              </a:ext>
            </a:extLst>
          </p:cNvPr>
          <p:cNvSpPr/>
          <p:nvPr/>
        </p:nvSpPr>
        <p:spPr>
          <a:xfrm>
            <a:off x="9676874" y="2697710"/>
            <a:ext cx="1631731" cy="31215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A1285C4E-F88E-0AD6-8B18-71164762FCA2}"/>
              </a:ext>
            </a:extLst>
          </p:cNvPr>
          <p:cNvSpPr/>
          <p:nvPr/>
        </p:nvSpPr>
        <p:spPr>
          <a:xfrm>
            <a:off x="9532621" y="5018087"/>
            <a:ext cx="605789" cy="765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BDE0F7C-C9F6-C288-9A8C-375D055C882C}"/>
              </a:ext>
            </a:extLst>
          </p:cNvPr>
          <p:cNvSpPr/>
          <p:nvPr/>
        </p:nvSpPr>
        <p:spPr>
          <a:xfrm>
            <a:off x="9521191" y="5474970"/>
            <a:ext cx="811529" cy="3086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F2567176-45ED-3399-DF69-F725E18D9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54" y="2127567"/>
            <a:ext cx="5090515" cy="381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61456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68DF4-4C26-2C70-4BB5-8D84E4904F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5" descr="November_2005_2 004.jpg">
            <a:extLst>
              <a:ext uri="{FF2B5EF4-FFF2-40B4-BE49-F238E27FC236}">
                <a16:creationId xmlns:a16="http://schemas.microsoft.com/office/drawing/2014/main" id="{1B1CB634-9186-B549-B433-7B8C281934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1" r="3030" b="15152"/>
          <a:stretch>
            <a:fillRect/>
          </a:stretch>
        </p:blipFill>
        <p:spPr bwMode="auto">
          <a:xfrm>
            <a:off x="384455" y="2157275"/>
            <a:ext cx="6198717" cy="3777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427E6B4-0F50-E64B-1A01-5EC0002233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ACF354E-6E7A-A960-F145-D6C8739D4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3E702FF-64C7-8922-9B11-2F3AF669F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25</a:t>
            </a:fld>
            <a:endParaRPr lang="de-DE" dirty="0"/>
          </a:p>
        </p:txBody>
      </p:sp>
      <p:pic>
        <p:nvPicPr>
          <p:cNvPr id="7" name="Picture 22">
            <a:extLst>
              <a:ext uri="{FF2B5EF4-FFF2-40B4-BE49-F238E27FC236}">
                <a16:creationId xmlns:a16="http://schemas.microsoft.com/office/drawing/2014/main" id="{E7CFC738-2F00-0B60-2802-CD530E318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r="12245"/>
          <a:stretch>
            <a:fillRect/>
          </a:stretch>
        </p:blipFill>
        <p:spPr>
          <a:xfrm>
            <a:off x="7778496" y="2662013"/>
            <a:ext cx="3276600" cy="348932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765BF037-12CB-62A8-7E7F-E53094FCFF49}"/>
              </a:ext>
            </a:extLst>
          </p:cNvPr>
          <p:cNvSpPr txBox="1">
            <a:spLocks noChangeArrowheads="1"/>
          </p:cNvSpPr>
          <p:nvPr/>
        </p:nvSpPr>
        <p:spPr>
          <a:xfrm>
            <a:off x="7626096" y="1366613"/>
            <a:ext cx="3429000" cy="218916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itchFamily="2" charset="2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CH" b="1" dirty="0">
                <a:solidFill>
                  <a:schemeClr val="accent2"/>
                </a:solidFill>
              </a:rPr>
              <a:t>Von der Primarstufe in die Sekundarstufe I</a:t>
            </a:r>
            <a:br>
              <a:rPr lang="de-CH" b="1" dirty="0">
                <a:solidFill>
                  <a:schemeClr val="accent2"/>
                </a:solidFill>
              </a:rPr>
            </a:br>
            <a:endParaRPr lang="de-DE" sz="1400" b="1" dirty="0">
              <a:solidFill>
                <a:schemeClr val="accent2"/>
              </a:solidFill>
              <a:latin typeface="Frutiger 55 Roman" pitchFamily="34" charset="0"/>
              <a:ea typeface="ＭＳ Ｐゴシック" pitchFamily="-65" charset="-128"/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0DADD606-02EF-33A7-DDD8-5B6030EB08FF}"/>
              </a:ext>
            </a:extLst>
          </p:cNvPr>
          <p:cNvSpPr/>
          <p:nvPr/>
        </p:nvSpPr>
        <p:spPr>
          <a:xfrm>
            <a:off x="7886700" y="2642693"/>
            <a:ext cx="1623060" cy="31215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A0F576AA-8C4E-0E24-4A82-07E0AEDD4F01}"/>
              </a:ext>
            </a:extLst>
          </p:cNvPr>
          <p:cNvSpPr/>
          <p:nvPr/>
        </p:nvSpPr>
        <p:spPr>
          <a:xfrm>
            <a:off x="8982351" y="3429000"/>
            <a:ext cx="635613" cy="1422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2DE0586A-B02F-0CFC-4437-BD984F29118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9" t="16364" r="-1361" b="-16364"/>
          <a:stretch>
            <a:fillRect/>
          </a:stretch>
        </p:blipFill>
        <p:spPr>
          <a:xfrm>
            <a:off x="405047" y="2120265"/>
            <a:ext cx="6286329" cy="628650"/>
          </a:xfrm>
          <a:prstGeom prst="rect">
            <a:avLst/>
          </a:prstGeom>
        </p:spPr>
      </p:pic>
      <p:sp>
        <p:nvSpPr>
          <p:cNvPr id="18" name="Titel 17">
            <a:extLst>
              <a:ext uri="{FF2B5EF4-FFF2-40B4-BE49-F238E27FC236}">
                <a16:creationId xmlns:a16="http://schemas.microsoft.com/office/drawing/2014/main" id="{9B376C91-DF6C-AB04-DA03-53CADCCC7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Sek P – Kantonsschule Solothurn</a:t>
            </a:r>
          </a:p>
        </p:txBody>
      </p:sp>
    </p:spTree>
    <p:extLst>
      <p:ext uri="{BB962C8B-B14F-4D97-AF65-F5344CB8AC3E}">
        <p14:creationId xmlns:p14="http://schemas.microsoft.com/office/powerpoint/2010/main" val="36730954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BD70C-5A46-8359-C0D5-9DBC1E9AC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E0792954-1435-4F35-4703-F2D58C3F8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Übertritt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846F9B6-59DB-759A-5372-B241A5EAAD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E3CA921-1998-1010-7A47-58407432B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BAC8A9-3D04-1C4C-36B3-BEE7CCF40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26</a:t>
            </a:fld>
            <a:endParaRPr lang="de-DE" dirty="0"/>
          </a:p>
        </p:txBody>
      </p:sp>
      <p:pic>
        <p:nvPicPr>
          <p:cNvPr id="2" name="Inhaltsplatzhalter 4">
            <a:extLst>
              <a:ext uri="{FF2B5EF4-FFF2-40B4-BE49-F238E27FC236}">
                <a16:creationId xmlns:a16="http://schemas.microsoft.com/office/drawing/2014/main" id="{43C3D5FE-145E-5822-6B64-F88ECC833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7693"/>
          <a:stretch/>
        </p:blipFill>
        <p:spPr>
          <a:xfrm>
            <a:off x="1524000" y="1302338"/>
            <a:ext cx="9144000" cy="4019826"/>
          </a:xfr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BE62D50A-5400-B564-EC9D-653ECDF89A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240637" y="2238939"/>
            <a:ext cx="655327" cy="1329927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DF740117-36DC-457E-E194-036450D17A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070104" y="3740231"/>
            <a:ext cx="655327" cy="1329927"/>
          </a:xfrm>
          <a:prstGeom prst="rect">
            <a:avLst/>
          </a:prstGeom>
          <a:ln>
            <a:noFill/>
          </a:ln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1C5749A0-C128-0299-EE6C-06C395CD3B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256240" y="2869622"/>
            <a:ext cx="655327" cy="1329927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C1C3C6CF-CFAF-E224-722C-729E4729AE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2838" y="3356785"/>
            <a:ext cx="14732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960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8AC0C6-D344-A32D-3924-A8728D75A2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29295FFF-4894-BFFB-8DC9-A7EDD1060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Schulaustretende 2024 – 2774 Schüler/innen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9D48DD3-0E02-3E4B-03B1-99D6E35BFB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F5340BC2-F221-714C-BBA9-DFBF25494C22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C8C0AF-D1A6-43A5-A4A4-2AFFC6BF6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56A7529-AD4A-4E8A-A18E-9E99DE24C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27</a:t>
            </a:fld>
            <a:endParaRPr lang="de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59B6A2E2-E3A9-0167-51D8-6F7E5A4AA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240637" y="2238939"/>
            <a:ext cx="655327" cy="1329927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DA15DEA1-0FD8-EDC4-793A-0FAB0D952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70104" y="3740231"/>
            <a:ext cx="655327" cy="1329927"/>
          </a:xfrm>
          <a:prstGeom prst="rect">
            <a:avLst/>
          </a:prstGeom>
          <a:ln>
            <a:noFill/>
          </a:ln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5B1D7B5B-225D-3271-26FD-A6FA21A84E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256240" y="2869622"/>
            <a:ext cx="655327" cy="1329927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8E3BDA94-AC70-4AB8-4F58-625959D01E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2838" y="3356785"/>
            <a:ext cx="1473200" cy="355600"/>
          </a:xfrm>
          <a:prstGeom prst="rect">
            <a:avLst/>
          </a:prstGeom>
        </p:spPr>
      </p:pic>
      <p:pic>
        <p:nvPicPr>
          <p:cNvPr id="11" name="Picture 2" descr="Ein Bild, das Text, Screenshot, Logo, Schrift enthält.&#10;&#10;Automatisch generierte Beschreibung">
            <a:extLst>
              <a:ext uri="{FF2B5EF4-FFF2-40B4-BE49-F238E27FC236}">
                <a16:creationId xmlns:a16="http://schemas.microsoft.com/office/drawing/2014/main" id="{31E54574-0E02-1A60-4F1D-106AB27B8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532" y="1307466"/>
            <a:ext cx="8424935" cy="4865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87061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1">
            <a:extLst>
              <a:ext uri="{FF2B5EF4-FFF2-40B4-BE49-F238E27FC236}">
                <a16:creationId xmlns:a16="http://schemas.microsoft.com/office/drawing/2014/main" id="{94A4A2A0-8720-26C5-9C56-B741F8A54E3D}"/>
              </a:ext>
            </a:extLst>
          </p:cNvPr>
          <p:cNvSpPr txBox="1">
            <a:spLocks/>
          </p:cNvSpPr>
          <p:nvPr/>
        </p:nvSpPr>
        <p:spPr>
          <a:xfrm>
            <a:off x="359999" y="1800000"/>
            <a:ext cx="10418491" cy="37961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altLang="de-DE" sz="2000" dirty="0"/>
              <a:t>Vielfalt Primarschule: Alters- / Leistungsdurchmischung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Oberstufe: </a:t>
            </a:r>
            <a:r>
              <a:rPr lang="de-CH" sz="2000" b="1" dirty="0"/>
              <a:t>leistungsgetrennt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Schüler/innen leiden unter dem Druck des Übertritts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Leistungen in nicht getrennten Klassen: besser in integrativen Klassen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In Projektwochen sind Sek B und Sek E Schüler/innen zusammen -&gt; höhere Motivation, besser Leistungen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Heutige Ausbildung Oberstufenlehrpersonen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Lektionentafel (Fächer) in Sek B und Sek E identisch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Konzept der Schulen Zuchwil im April dem Gemeinderat und dem Kanton vorgelegt</a:t>
            </a:r>
          </a:p>
        </p:txBody>
      </p:sp>
      <p:sp>
        <p:nvSpPr>
          <p:cNvPr id="5" name="Titel 2">
            <a:extLst>
              <a:ext uri="{FF2B5EF4-FFF2-40B4-BE49-F238E27FC236}">
                <a16:creationId xmlns:a16="http://schemas.microsoft.com/office/drawing/2014/main" id="{1BAEC33A-0D4D-C54F-E530-A54EECEC0601}"/>
              </a:ext>
            </a:extLst>
          </p:cNvPr>
          <p:cNvSpPr txBox="1">
            <a:spLocks/>
          </p:cNvSpPr>
          <p:nvPr/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 i="0" baseline="0"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Ausgangslage für eine Änderung</a:t>
            </a:r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C59C5417-3964-166A-6E7A-E939BE684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7" name="Datumsplatzhalter 3">
            <a:extLst>
              <a:ext uri="{FF2B5EF4-FFF2-40B4-BE49-F238E27FC236}">
                <a16:creationId xmlns:a16="http://schemas.microsoft.com/office/drawing/2014/main" id="{7BE23C6E-82C7-A7C7-3319-A343355FAC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6CAC7584-E566-5BD0-80FF-DCB5C318F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960738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69639-09D3-93C1-09AB-579C343FA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2">
            <a:extLst>
              <a:ext uri="{FF2B5EF4-FFF2-40B4-BE49-F238E27FC236}">
                <a16:creationId xmlns:a16="http://schemas.microsoft.com/office/drawing/2014/main" id="{97324E5D-1AD5-2D96-6625-CC245C9FEA85}"/>
              </a:ext>
            </a:extLst>
          </p:cNvPr>
          <p:cNvSpPr txBox="1">
            <a:spLocks/>
          </p:cNvSpPr>
          <p:nvPr/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 i="0" baseline="0"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Aktuelles leistungsgetrenntes Oberstufensystem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D72B68C1-9811-F494-F160-E51B86F99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521" y="1302338"/>
            <a:ext cx="7508957" cy="3169587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A35D9507-DFB9-D841-C6D1-AC663991B464}"/>
              </a:ext>
            </a:extLst>
          </p:cNvPr>
          <p:cNvSpPr txBox="1"/>
          <p:nvPr/>
        </p:nvSpPr>
        <p:spPr>
          <a:xfrm>
            <a:off x="1866678" y="5193161"/>
            <a:ext cx="84586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de-CH" altLang="de-DE" sz="2000" dirty="0">
                <a:solidFill>
                  <a:schemeClr val="tx1"/>
                </a:solidFill>
                <a:latin typeface="+mn-lt"/>
                <a:sym typeface="Wingdings"/>
              </a:rPr>
              <a:t>Der Unterricht findet in getrennten Sek B und Sek E Klassen statt. Gemeinsame Projekte.</a:t>
            </a:r>
            <a:endParaRPr lang="de-CH" altLang="de-DE" sz="2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E073224B-8BAD-5FAE-DF73-42BA5A0E2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7" name="Datumsplatzhalter 3">
            <a:extLst>
              <a:ext uri="{FF2B5EF4-FFF2-40B4-BE49-F238E27FC236}">
                <a16:creationId xmlns:a16="http://schemas.microsoft.com/office/drawing/2014/main" id="{39FCB30F-42F6-87CF-9767-19CCDC14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E328A4E5-6CA5-F443-E2F4-0EEE134BE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29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788569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BC9E0-374D-DEAA-A65F-5F4F4642C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2">
            <a:extLst>
              <a:ext uri="{FF2B5EF4-FFF2-40B4-BE49-F238E27FC236}">
                <a16:creationId xmlns:a16="http://schemas.microsoft.com/office/drawing/2014/main" id="{DFB1514A-82CA-D523-1F35-A3227258124E}"/>
              </a:ext>
            </a:extLst>
          </p:cNvPr>
          <p:cNvSpPr txBox="1">
            <a:spLocks/>
          </p:cNvSpPr>
          <p:nvPr/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 i="0" baseline="0"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Externe Schulevaluation </a:t>
            </a:r>
            <a:r>
              <a:rPr lang="de-DE" b="0" dirty="0"/>
              <a:t>(Januar 2025) 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64E7132-4D94-2E61-ED65-858BDF8B2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766" y="1228498"/>
            <a:ext cx="8590744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5000"/>
              <a:buFont typeface="Wingdings" pitchFamily="2" charset="2"/>
              <a:buChar char="n"/>
              <a:defRPr sz="23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r>
              <a:rPr kumimoji="0" lang="de-CH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Ich habe oft Angst vor Prüfungen 4. – 6. Klassen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25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r>
              <a:rPr kumimoji="0" lang="de-CH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Blumenfeld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r>
              <a:rPr kumimoji="0" lang="de-CH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Unterfeld</a:t>
            </a:r>
            <a:r>
              <a:rPr kumimoji="0" lang="de-C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r>
              <a:rPr kumimoji="0" lang="de-CH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Pisoni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Char char="n"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Char char="n"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Char char="n"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de-DE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5A6467B4-7B6E-4734-BEA5-8B28FF353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393" y="2191958"/>
            <a:ext cx="5409268" cy="18644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50090F6D-2027-6D5B-FC5B-8D24AAC25E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0393" y="4384206"/>
            <a:ext cx="5409268" cy="18644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6C52700A-3587-44AD-9A6E-7FC745F0F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0F4C6EA5-9F94-6D9B-550B-F5DC8CABFC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0" name="Foliennummernplatzhalter 5">
            <a:extLst>
              <a:ext uri="{FF2B5EF4-FFF2-40B4-BE49-F238E27FC236}">
                <a16:creationId xmlns:a16="http://schemas.microsoft.com/office/drawing/2014/main" id="{89AD836D-45D6-C91E-A378-39806ACF6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30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718306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4A66C-817B-5001-F307-AE20CE1891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2">
            <a:extLst>
              <a:ext uri="{FF2B5EF4-FFF2-40B4-BE49-F238E27FC236}">
                <a16:creationId xmlns:a16="http://schemas.microsoft.com/office/drawing/2014/main" id="{DAF96B3D-E8ED-39E5-9712-F868E869ABA9}"/>
              </a:ext>
            </a:extLst>
          </p:cNvPr>
          <p:cNvSpPr txBox="1">
            <a:spLocks/>
          </p:cNvSpPr>
          <p:nvPr/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 i="0" baseline="0">
                <a:latin typeface="+mj-lt"/>
                <a:ea typeface="+mj-ea"/>
                <a:cs typeface="+mj-cs"/>
              </a:defRPr>
            </a:lvl1pPr>
          </a:lstStyle>
          <a:p>
            <a:pPr lvl="0" defTabSz="685800">
              <a:defRPr/>
            </a:pPr>
            <a:r>
              <a:rPr lang="de-CH" dirty="0">
                <a:solidFill>
                  <a:srgbClr val="000000"/>
                </a:solidFill>
              </a:rPr>
              <a:t>Kantonale Vergleiche in der Unterrichtssprache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D3052F02-11C6-594E-C421-FF3E84FE3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2096" y="1302338"/>
            <a:ext cx="8527805" cy="4722250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23382650-F9CB-EB9B-99A4-9ED0DB472174}"/>
              </a:ext>
            </a:extLst>
          </p:cNvPr>
          <p:cNvSpPr/>
          <p:nvPr/>
        </p:nvSpPr>
        <p:spPr>
          <a:xfrm>
            <a:off x="8435340" y="2313709"/>
            <a:ext cx="537209" cy="173251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26153AC-38A9-FC6E-FB33-98EC7C87DBBC}"/>
              </a:ext>
            </a:extLst>
          </p:cNvPr>
          <p:cNvSpPr/>
          <p:nvPr/>
        </p:nvSpPr>
        <p:spPr>
          <a:xfrm>
            <a:off x="6336030" y="4134889"/>
            <a:ext cx="537209" cy="173251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D3DE432-2C87-FE84-C9B4-9A5D87710C11}"/>
              </a:ext>
            </a:extLst>
          </p:cNvPr>
          <p:cNvSpPr/>
          <p:nvPr/>
        </p:nvSpPr>
        <p:spPr>
          <a:xfrm>
            <a:off x="9502140" y="4134889"/>
            <a:ext cx="537209" cy="173251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AE159F89-B76A-540A-D293-778BCA0C3BC4}"/>
              </a:ext>
            </a:extLst>
          </p:cNvPr>
          <p:cNvSpPr/>
          <p:nvPr/>
        </p:nvSpPr>
        <p:spPr>
          <a:xfrm>
            <a:off x="8435340" y="4134889"/>
            <a:ext cx="537209" cy="172385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0E559CC3-A946-0FEB-93B5-9690A0D9D35B}"/>
              </a:ext>
            </a:extLst>
          </p:cNvPr>
          <p:cNvSpPr/>
          <p:nvPr/>
        </p:nvSpPr>
        <p:spPr>
          <a:xfrm>
            <a:off x="7402830" y="4134889"/>
            <a:ext cx="1032510" cy="173251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B99D1031-D9D3-7208-7757-6E1162390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16" name="Datumsplatzhalter 3">
            <a:extLst>
              <a:ext uri="{FF2B5EF4-FFF2-40B4-BE49-F238E27FC236}">
                <a16:creationId xmlns:a16="http://schemas.microsoft.com/office/drawing/2014/main" id="{C88F468E-2AD6-90B3-4111-7355610CBE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7" name="Foliennummernplatzhalter 5">
            <a:extLst>
              <a:ext uri="{FF2B5EF4-FFF2-40B4-BE49-F238E27FC236}">
                <a16:creationId xmlns:a16="http://schemas.microsoft.com/office/drawing/2014/main" id="{2F6BF43D-60B0-5424-AC99-2CE324A92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31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07046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B37A55-5022-4AEB-60D7-B7CC8EF987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0CF719D8-834A-12E0-4060-C8EBA7C84D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2096" y="1199702"/>
            <a:ext cx="8453986" cy="4729513"/>
          </a:xfrm>
          <a:prstGeom prst="rect">
            <a:avLst/>
          </a:prstGeom>
        </p:spPr>
      </p:pic>
      <p:sp>
        <p:nvSpPr>
          <p:cNvPr id="5" name="Titel 2">
            <a:extLst>
              <a:ext uri="{FF2B5EF4-FFF2-40B4-BE49-F238E27FC236}">
                <a16:creationId xmlns:a16="http://schemas.microsoft.com/office/drawing/2014/main" id="{371AA9C2-A0E4-98AE-1E27-66DCAC48ED9A}"/>
              </a:ext>
            </a:extLst>
          </p:cNvPr>
          <p:cNvSpPr txBox="1">
            <a:spLocks/>
          </p:cNvSpPr>
          <p:nvPr/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 i="0" baseline="0">
                <a:latin typeface="+mj-lt"/>
                <a:ea typeface="+mj-ea"/>
                <a:cs typeface="+mj-cs"/>
              </a:defRPr>
            </a:lvl1pPr>
          </a:lstStyle>
          <a:p>
            <a:pPr lvl="0" defTabSz="685800">
              <a:defRPr/>
            </a:pPr>
            <a:r>
              <a:rPr lang="de-CH" dirty="0">
                <a:solidFill>
                  <a:srgbClr val="000000"/>
                </a:solidFill>
              </a:rPr>
              <a:t>Kantonale Vergleiche in der Unterrichtssprache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F4FEC9ED-A481-BDD6-5C25-F9BA00AC987B}"/>
              </a:ext>
            </a:extLst>
          </p:cNvPr>
          <p:cNvSpPr/>
          <p:nvPr/>
        </p:nvSpPr>
        <p:spPr>
          <a:xfrm>
            <a:off x="9338310" y="2308697"/>
            <a:ext cx="765810" cy="173251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B498F4B3-11E3-31F0-05D1-BBEF1D438F5E}"/>
              </a:ext>
            </a:extLst>
          </p:cNvPr>
          <p:cNvSpPr/>
          <p:nvPr/>
        </p:nvSpPr>
        <p:spPr>
          <a:xfrm>
            <a:off x="9338310" y="4134889"/>
            <a:ext cx="765810" cy="173251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4CDD8DDC-942F-85F3-9591-02D3F1D65A52}"/>
              </a:ext>
            </a:extLst>
          </p:cNvPr>
          <p:cNvSpPr/>
          <p:nvPr/>
        </p:nvSpPr>
        <p:spPr>
          <a:xfrm>
            <a:off x="8572500" y="4134888"/>
            <a:ext cx="765810" cy="173251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D0D46F3C-3FF3-4B08-54E8-397017A50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8" name="Datumsplatzhalter 3">
            <a:extLst>
              <a:ext uri="{FF2B5EF4-FFF2-40B4-BE49-F238E27FC236}">
                <a16:creationId xmlns:a16="http://schemas.microsoft.com/office/drawing/2014/main" id="{DD749A3D-DA4B-E61D-A85F-F1C0D6048D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13" name="Foliennummernplatzhalter 5">
            <a:extLst>
              <a:ext uri="{FF2B5EF4-FFF2-40B4-BE49-F238E27FC236}">
                <a16:creationId xmlns:a16="http://schemas.microsoft.com/office/drawing/2014/main" id="{30214F70-4415-7EBB-05F8-F1EC66EE4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32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359412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D8DCB-698F-154B-522F-DF3C573F4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2">
            <a:extLst>
              <a:ext uri="{FF2B5EF4-FFF2-40B4-BE49-F238E27FC236}">
                <a16:creationId xmlns:a16="http://schemas.microsoft.com/office/drawing/2014/main" id="{96CD5CDF-D329-A74A-A7FF-7966FEB6F3CC}"/>
              </a:ext>
            </a:extLst>
          </p:cNvPr>
          <p:cNvSpPr txBox="1">
            <a:spLocks/>
          </p:cNvSpPr>
          <p:nvPr/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 i="0" baseline="0"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Künftiges integratives Modell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9C4D58AF-862E-823F-9D54-26F4D3A5C364}"/>
              </a:ext>
            </a:extLst>
          </p:cNvPr>
          <p:cNvSpPr txBox="1"/>
          <p:nvPr/>
        </p:nvSpPr>
        <p:spPr>
          <a:xfrm>
            <a:off x="1866678" y="5193161"/>
            <a:ext cx="845864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de-CH" altLang="de-DE" sz="2000" dirty="0">
                <a:solidFill>
                  <a:schemeClr val="tx1"/>
                </a:solidFill>
                <a:latin typeface="+mn-lt"/>
                <a:sym typeface="Wingdings"/>
              </a:rPr>
              <a:t>Der Unterricht findet mit gemischten Klassen in allen Fächern statt. Eine Niveau-Differenzierung in den Hauptfächern findet innerhalb des Unterrichts statt.</a:t>
            </a:r>
            <a:endParaRPr lang="de-CH" altLang="de-DE" sz="20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40052A2-33EE-D06C-6CDA-081D1F15AC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5473" y="1302338"/>
            <a:ext cx="7101052" cy="3317115"/>
          </a:xfrm>
          <a:prstGeom prst="rect">
            <a:avLst/>
          </a:prstGeom>
        </p:spPr>
      </p:pic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12F334DF-97D4-C905-E9E2-D9232E411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7" name="Datumsplatzhalter 3">
            <a:extLst>
              <a:ext uri="{FF2B5EF4-FFF2-40B4-BE49-F238E27FC236}">
                <a16:creationId xmlns:a16="http://schemas.microsoft.com/office/drawing/2014/main" id="{B7A806F6-75E7-0E7E-57A3-CC3224CD76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2059F356-99D2-B240-4918-0DDFAC7C3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33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45318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0B197-E5AB-2B29-110E-E88A93852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1">
            <a:extLst>
              <a:ext uri="{FF2B5EF4-FFF2-40B4-BE49-F238E27FC236}">
                <a16:creationId xmlns:a16="http://schemas.microsoft.com/office/drawing/2014/main" id="{DBB503A1-7F02-3B41-04D4-78F433C7C444}"/>
              </a:ext>
            </a:extLst>
          </p:cNvPr>
          <p:cNvSpPr txBox="1">
            <a:spLocks/>
          </p:cNvSpPr>
          <p:nvPr/>
        </p:nvSpPr>
        <p:spPr>
          <a:xfrm>
            <a:off x="359999" y="1800000"/>
            <a:ext cx="10418491" cy="37961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de-CH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altLang="de-DE" sz="2000" dirty="0"/>
              <a:t>Gemeinderat: Einstimmigkeit für das Projekt der leistungsgemischten Klassen ab Schuljahr 2027/28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Kanton Solothurn unterstützt in diesem Schulprojekt und ist damit ebenfalls einverstanden</a:t>
            </a:r>
            <a:endParaRPr lang="de-CH" sz="2000" b="1" dirty="0"/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Begleitung durch Fachhochschule und Kanton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Projekt als Schulversuch vorerst auf 3 Jahre</a:t>
            </a:r>
          </a:p>
          <a:p>
            <a:pPr marL="342900" lvl="1" indent="-342900">
              <a:lnSpc>
                <a:spcPct val="100000"/>
              </a:lnSpc>
              <a:buClr>
                <a:srgbClr val="FE0000"/>
              </a:buClr>
              <a:buFont typeface="Symbol" pitchFamily="2" charset="2"/>
              <a:buChar char="-"/>
              <a:defRPr/>
            </a:pPr>
            <a:r>
              <a:rPr lang="de-CH" sz="2000" dirty="0"/>
              <a:t>Kommunikation:</a:t>
            </a:r>
          </a:p>
          <a:p>
            <a:pPr marL="0" lvl="1" indent="0">
              <a:lnSpc>
                <a:spcPct val="100000"/>
              </a:lnSpc>
              <a:buClr>
                <a:srgbClr val="FE0000"/>
              </a:buClr>
              <a:buNone/>
              <a:defRPr/>
            </a:pPr>
            <a:r>
              <a:rPr lang="de-CH" sz="2000" dirty="0"/>
              <a:t>	Gemeinderat – Eltern – Schüler/innen - Öffentlichkeit</a:t>
            </a:r>
          </a:p>
        </p:txBody>
      </p:sp>
      <p:sp>
        <p:nvSpPr>
          <p:cNvPr id="5" name="Titel 2">
            <a:extLst>
              <a:ext uri="{FF2B5EF4-FFF2-40B4-BE49-F238E27FC236}">
                <a16:creationId xmlns:a16="http://schemas.microsoft.com/office/drawing/2014/main" id="{8C017FEE-ED43-60C6-20B4-C14F3EF46560}"/>
              </a:ext>
            </a:extLst>
          </p:cNvPr>
          <p:cNvSpPr txBox="1">
            <a:spLocks/>
          </p:cNvSpPr>
          <p:nvPr/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 i="0" baseline="0"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Entscheidung für ein integratives Modell</a:t>
            </a:r>
          </a:p>
        </p:txBody>
      </p:sp>
      <p:sp>
        <p:nvSpPr>
          <p:cNvPr id="2" name="Fußzeilenplatzhalter 4">
            <a:extLst>
              <a:ext uri="{FF2B5EF4-FFF2-40B4-BE49-F238E27FC236}">
                <a16:creationId xmlns:a16="http://schemas.microsoft.com/office/drawing/2014/main" id="{740F447C-9EFA-D2F6-CB73-263C27CBA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9574" y="6486298"/>
            <a:ext cx="8458529" cy="235177"/>
          </a:xfrm>
        </p:spPr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3" name="Datumsplatzhalter 3">
            <a:extLst>
              <a:ext uri="{FF2B5EF4-FFF2-40B4-BE49-F238E27FC236}">
                <a16:creationId xmlns:a16="http://schemas.microsoft.com/office/drawing/2014/main" id="{92D8D312-2E90-CAD4-003A-9CEBE60363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82351" y="6486298"/>
            <a:ext cx="1501718" cy="235177"/>
          </a:xfrm>
        </p:spPr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BB6DCE7-5D21-8549-18DD-E07CEDE7A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82551" y="6486298"/>
            <a:ext cx="1197429" cy="235177"/>
          </a:xfrm>
        </p:spPr>
        <p:txBody>
          <a:bodyPr/>
          <a:lstStyle/>
          <a:p>
            <a:fld id="{5153DCBC-E4EB-2249-9E4E-E5CEDD50D5AD}" type="slidenum">
              <a:rPr lang="de-DE" smtClean="0"/>
              <a:pPr/>
              <a:t>34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615358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ED3E45C-FD2F-7C27-DF82-AF0459874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E64B-D8CB-5B43-AEEC-5BFB6E34BEBB}" type="datetime4">
              <a:rPr lang="de-CH" smtClean="0"/>
              <a:t>19. Mai 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93424DF-3B76-1D59-600C-A49F85A89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Einwohnergemeinde Zuchwil | Abteilung Bildung – Informationsabend Übertritt von der Primar- in die Sekundarstufe I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D85D5D-9752-2786-AFE1-87A6498FA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3DCBC-E4EB-2249-9E4E-E5CEDD50D5AD}" type="slidenum">
              <a:rPr lang="de-DE" smtClean="0"/>
              <a:pPr/>
              <a:t>35</a:t>
            </a:fld>
            <a:endParaRPr lang="de-DE" dirty="0"/>
          </a:p>
        </p:txBody>
      </p:sp>
      <p:sp>
        <p:nvSpPr>
          <p:cNvPr id="8" name="Titel 2">
            <a:extLst>
              <a:ext uri="{FF2B5EF4-FFF2-40B4-BE49-F238E27FC236}">
                <a16:creationId xmlns:a16="http://schemas.microsoft.com/office/drawing/2014/main" id="{CA702847-071F-0848-57EF-B9127DF22480}"/>
              </a:ext>
            </a:extLst>
          </p:cNvPr>
          <p:cNvSpPr txBox="1">
            <a:spLocks/>
          </p:cNvSpPr>
          <p:nvPr/>
        </p:nvSpPr>
        <p:spPr>
          <a:xfrm>
            <a:off x="412019" y="371702"/>
            <a:ext cx="11370406" cy="82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 i="0" baseline="0"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Standorte Sekundarschule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1493422-1C6B-6320-BBE8-916807446BD3}"/>
              </a:ext>
            </a:extLst>
          </p:cNvPr>
          <p:cNvSpPr/>
          <p:nvPr/>
        </p:nvSpPr>
        <p:spPr>
          <a:xfrm>
            <a:off x="1752600" y="1508760"/>
            <a:ext cx="971550" cy="3440430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Sek B/E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4D71C292-8E58-9990-32B4-A118D8D96D8D}"/>
              </a:ext>
            </a:extLst>
          </p:cNvPr>
          <p:cNvSpPr/>
          <p:nvPr/>
        </p:nvSpPr>
        <p:spPr>
          <a:xfrm>
            <a:off x="2876550" y="1508760"/>
            <a:ext cx="971550" cy="3440430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/>
              <a:t>Sek B/E</a:t>
            </a:r>
            <a:endParaRPr lang="de-CH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FC3FEB8D-7A9B-445D-0BB4-0D9DAC7F2C07}"/>
              </a:ext>
            </a:extLst>
          </p:cNvPr>
          <p:cNvSpPr/>
          <p:nvPr/>
        </p:nvSpPr>
        <p:spPr>
          <a:xfrm>
            <a:off x="4000500" y="1508760"/>
            <a:ext cx="971550" cy="3440430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/>
              <a:t>Sek B/E</a:t>
            </a:r>
            <a:endParaRPr lang="de-CH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D0B78CC0-F9BD-EC18-C7B4-E4042037843A}"/>
              </a:ext>
            </a:extLst>
          </p:cNvPr>
          <p:cNvSpPr/>
          <p:nvPr/>
        </p:nvSpPr>
        <p:spPr>
          <a:xfrm>
            <a:off x="5124450" y="1508760"/>
            <a:ext cx="971550" cy="3440430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/>
              <a:t>Sek B/E</a:t>
            </a:r>
            <a:endParaRPr lang="de-CH" dirty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A374FD7-5BC3-F321-111B-3A1E885298C3}"/>
              </a:ext>
            </a:extLst>
          </p:cNvPr>
          <p:cNvSpPr/>
          <p:nvPr/>
        </p:nvSpPr>
        <p:spPr>
          <a:xfrm>
            <a:off x="8010801" y="1508760"/>
            <a:ext cx="971550" cy="344043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Sek P</a:t>
            </a:r>
          </a:p>
        </p:txBody>
      </p:sp>
      <p:sp>
        <p:nvSpPr>
          <p:cNvPr id="14" name="Geschweifte Klammer rechts 13">
            <a:extLst>
              <a:ext uri="{FF2B5EF4-FFF2-40B4-BE49-F238E27FC236}">
                <a16:creationId xmlns:a16="http://schemas.microsoft.com/office/drawing/2014/main" id="{969EBC86-BD4F-3F42-26B1-BDA5D8F2E316}"/>
              </a:ext>
            </a:extLst>
          </p:cNvPr>
          <p:cNvSpPr/>
          <p:nvPr/>
        </p:nvSpPr>
        <p:spPr>
          <a:xfrm rot="5400000">
            <a:off x="3785757" y="3429724"/>
            <a:ext cx="235176" cy="3417569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8CB93A93-F531-FA44-28DD-BA5C8E57CA22}"/>
              </a:ext>
            </a:extLst>
          </p:cNvPr>
          <p:cNvSpPr txBox="1"/>
          <p:nvPr/>
        </p:nvSpPr>
        <p:spPr>
          <a:xfrm>
            <a:off x="3362324" y="5221830"/>
            <a:ext cx="6901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/>
              <a:t>In Zuchwil                                              In Solothurn</a:t>
            </a:r>
          </a:p>
          <a:p>
            <a:r>
              <a:rPr lang="de-CH" sz="1200" dirty="0"/>
              <a:t>4 Klassen im 7. Schuljahr</a:t>
            </a:r>
          </a:p>
        </p:txBody>
      </p:sp>
    </p:spTree>
    <p:extLst>
      <p:ext uri="{BB962C8B-B14F-4D97-AF65-F5344CB8AC3E}">
        <p14:creationId xmlns:p14="http://schemas.microsoft.com/office/powerpoint/2010/main" val="17075729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DB76CD1A-E685-F8B4-3148-9E326721C8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70724F6-3002-93E8-D453-1A05D384E5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>
                <a:solidFill>
                  <a:schemeClr val="bg1"/>
                </a:solidFill>
              </a:rPr>
              <a:t>Herzlichen</a:t>
            </a:r>
            <a:br>
              <a:rPr lang="de-CH" dirty="0">
                <a:solidFill>
                  <a:schemeClr val="bg1"/>
                </a:solidFill>
              </a:rPr>
            </a:br>
            <a:r>
              <a:rPr lang="de-CH" dirty="0">
                <a:solidFill>
                  <a:schemeClr val="bg1"/>
                </a:solidFill>
              </a:rPr>
              <a:t>Dank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07143223"/>
      </p:ext>
    </p:extLst>
  </p:cSld>
  <p:clrMapOvr>
    <a:masterClrMapping/>
  </p:clrMapOvr>
</p:sld>
</file>

<file path=ppt/theme/theme1.xml><?xml version="1.0" encoding="utf-8"?>
<a:theme xmlns:a="http://schemas.openxmlformats.org/drawingml/2006/main" name="Zuchwil">
  <a:themeElements>
    <a:clrScheme name="Benutzerdefiniert 2">
      <a:dk1>
        <a:srgbClr val="000000"/>
      </a:dk1>
      <a:lt1>
        <a:srgbClr val="FFFFFF"/>
      </a:lt1>
      <a:dk2>
        <a:srgbClr val="E8E7E5"/>
      </a:dk2>
      <a:lt2>
        <a:srgbClr val="0085CD"/>
      </a:lt2>
      <a:accent1>
        <a:srgbClr val="005E8F"/>
      </a:accent1>
      <a:accent2>
        <a:srgbClr val="0085CD"/>
      </a:accent2>
      <a:accent3>
        <a:srgbClr val="65B2E3"/>
      </a:accent3>
      <a:accent4>
        <a:srgbClr val="EB2449"/>
      </a:accent4>
      <a:accent5>
        <a:srgbClr val="AAA8A6"/>
      </a:accent5>
      <a:accent6>
        <a:srgbClr val="D6D6D6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2354</Words>
  <Application>Microsoft Office PowerPoint</Application>
  <PresentationFormat>Breitbild</PresentationFormat>
  <Paragraphs>535</Paragraphs>
  <Slides>36</Slides>
  <Notes>25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36</vt:i4>
      </vt:variant>
    </vt:vector>
  </HeadingPairs>
  <TitlesOfParts>
    <vt:vector size="45" baseType="lpstr">
      <vt:lpstr>ＭＳ Ｐゴシック</vt:lpstr>
      <vt:lpstr>Aptos</vt:lpstr>
      <vt:lpstr>Arial</vt:lpstr>
      <vt:lpstr>Frutiger 55 Roman</vt:lpstr>
      <vt:lpstr>Symbol</vt:lpstr>
      <vt:lpstr>Trebuchet MS</vt:lpstr>
      <vt:lpstr>Wingdings</vt:lpstr>
      <vt:lpstr>ヒラギノ角ゴ ProN W3</vt:lpstr>
      <vt:lpstr>Zuchwil</vt:lpstr>
      <vt:lpstr>PowerPoint-Präsentation</vt:lpstr>
      <vt:lpstr>Referent/innen </vt:lpstr>
      <vt:lpstr>Ziele</vt:lpstr>
      <vt:lpstr>Übertrittsverfahren als Prozess</vt:lpstr>
      <vt:lpstr>Wie sieht das Verfahren aus?</vt:lpstr>
      <vt:lpstr>PowerPoint-Präsentation</vt:lpstr>
      <vt:lpstr>Grundlagen</vt:lpstr>
      <vt:lpstr>Empfehlungs- und Antragsformular</vt:lpstr>
      <vt:lpstr>Fachliche Leistungen in den Fächern D, M und NMG</vt:lpstr>
      <vt:lpstr>Grundlagen zur Beurteilung der fachlichen Leistungen</vt:lpstr>
      <vt:lpstr>Abweichungen von den Notenwerten</vt:lpstr>
      <vt:lpstr>Abweichungen von den Notenwerten - Spezialfall</vt:lpstr>
      <vt:lpstr>Uneinigkeitsverfahren -&gt; Kontrollprüfung</vt:lpstr>
      <vt:lpstr>PowerPoint-Präsentation</vt:lpstr>
      <vt:lpstr>Fazit</vt:lpstr>
      <vt:lpstr>PowerPoint-Präsentation</vt:lpstr>
      <vt:lpstr>Ziele</vt:lpstr>
      <vt:lpstr>Schulschluss 2030</vt:lpstr>
      <vt:lpstr>Übertritt Sek I - Sekundarschultypen</vt:lpstr>
      <vt:lpstr>Leistungsniveaus</vt:lpstr>
      <vt:lpstr>Sekundarstufe B</vt:lpstr>
      <vt:lpstr>Sekundarstufe B</vt:lpstr>
      <vt:lpstr>Sekundarstufe B</vt:lpstr>
      <vt:lpstr>Sek B und Sek E – Oberstufenzentrum Zelgli</vt:lpstr>
      <vt:lpstr>Sek P – Kantonsschule Solothurn</vt:lpstr>
      <vt:lpstr>Übertritt</vt:lpstr>
      <vt:lpstr>Schulaustretende 2024 – 2774 Schüler/innen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Andreas Joder | business4you</dc:creator>
  <cp:lastModifiedBy>Pesch Annik</cp:lastModifiedBy>
  <cp:revision>45</cp:revision>
  <dcterms:created xsi:type="dcterms:W3CDTF">2024-09-11T14:25:26Z</dcterms:created>
  <dcterms:modified xsi:type="dcterms:W3CDTF">2026-05-19T07:04:16Z</dcterms:modified>
</cp:coreProperties>
</file>